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sldIdLst>
    <p:sldId id="256" r:id="rId2"/>
    <p:sldId id="278" r:id="rId3"/>
    <p:sldId id="279" r:id="rId4"/>
    <p:sldId id="260" r:id="rId5"/>
    <p:sldId id="275" r:id="rId6"/>
    <p:sldId id="276" r:id="rId7"/>
    <p:sldId id="280" r:id="rId8"/>
    <p:sldId id="281" r:id="rId9"/>
    <p:sldId id="272" r:id="rId10"/>
    <p:sldId id="285" r:id="rId11"/>
    <p:sldId id="282" r:id="rId12"/>
    <p:sldId id="287" r:id="rId13"/>
    <p:sldId id="302" r:id="rId14"/>
    <p:sldId id="288" r:id="rId15"/>
    <p:sldId id="283" r:id="rId16"/>
    <p:sldId id="301" r:id="rId17"/>
    <p:sldId id="257" r:id="rId18"/>
    <p:sldId id="268" r:id="rId19"/>
    <p:sldId id="267" r:id="rId20"/>
    <p:sldId id="274" r:id="rId21"/>
    <p:sldId id="273" r:id="rId22"/>
    <p:sldId id="284" r:id="rId23"/>
    <p:sldId id="290" r:id="rId24"/>
    <p:sldId id="293" r:id="rId25"/>
    <p:sldId id="303" r:id="rId26"/>
    <p:sldId id="304" r:id="rId27"/>
    <p:sldId id="294" r:id="rId28"/>
    <p:sldId id="295" r:id="rId29"/>
    <p:sldId id="296" r:id="rId30"/>
    <p:sldId id="298" r:id="rId31"/>
    <p:sldId id="305" r:id="rId32"/>
    <p:sldId id="270" r:id="rId33"/>
    <p:sldId id="292" r:id="rId34"/>
    <p:sldId id="299" r:id="rId35"/>
    <p:sldId id="265" r:id="rId36"/>
    <p:sldId id="269"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9" autoAdjust="0"/>
    <p:restoredTop sz="83529" autoAdjust="0"/>
  </p:normalViewPr>
  <p:slideViewPr>
    <p:cSldViewPr>
      <p:cViewPr>
        <p:scale>
          <a:sx n="66" d="100"/>
          <a:sy n="66" d="100"/>
        </p:scale>
        <p:origin x="-546" y="-72"/>
      </p:cViewPr>
      <p:guideLst>
        <p:guide orient="horz" pos="2160"/>
        <p:guide pos="2880"/>
      </p:guideLst>
    </p:cSldViewPr>
  </p:slideViewPr>
  <p:outlineViewPr>
    <p:cViewPr>
      <p:scale>
        <a:sx n="33" d="100"/>
        <a:sy n="33" d="100"/>
      </p:scale>
      <p:origin x="0" y="885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F97F93-0889-45B2-8B30-967A4C0910B3}" type="datetimeFigureOut">
              <a:rPr lang="en-US" smtClean="0"/>
              <a:t>6/20/2013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B46ECE-4C7D-4A06-BCDC-7857E3172D3C}" type="slidenum">
              <a:rPr lang="en-US" smtClean="0"/>
              <a:t>‹#›</a:t>
            </a:fld>
            <a:endParaRPr lang="en-US"/>
          </a:p>
        </p:txBody>
      </p:sp>
    </p:spTree>
    <p:extLst>
      <p:ext uri="{BB962C8B-B14F-4D97-AF65-F5344CB8AC3E}">
        <p14:creationId xmlns:p14="http://schemas.microsoft.com/office/powerpoint/2010/main" val="1581774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itchFamily="34" charset="0"/>
              <a:buChar char="•"/>
            </a:pPr>
            <a:r>
              <a:rPr lang="en-US" dirty="0" smtClean="0"/>
              <a:t>Many ideas that would be great to incorporate but have to choose carefully</a:t>
            </a:r>
          </a:p>
          <a:p>
            <a:pPr marL="342900" lvl="1" indent="-342900">
              <a:buFont typeface="Arial" pitchFamily="34" charset="0"/>
              <a:buChar char="•"/>
            </a:pPr>
            <a:r>
              <a:rPr lang="en-US" dirty="0" smtClean="0"/>
              <a:t>Within given structure – had to choose what was in our sphere of influence</a:t>
            </a:r>
          </a:p>
          <a:p>
            <a:pPr marL="742950" lvl="2" indent="-342900"/>
            <a:r>
              <a:rPr lang="en-US" dirty="0" smtClean="0"/>
              <a:t>Action Steps</a:t>
            </a:r>
          </a:p>
          <a:p>
            <a:pPr marL="1200150" lvl="3" indent="-342900"/>
            <a:r>
              <a:rPr lang="en-US" dirty="0" smtClean="0"/>
              <a:t>Planned school-wide </a:t>
            </a:r>
            <a:r>
              <a:rPr lang="en-US" dirty="0" err="1" smtClean="0"/>
              <a:t>RtI</a:t>
            </a:r>
            <a:r>
              <a:rPr lang="en-US" dirty="0" smtClean="0"/>
              <a:t> process</a:t>
            </a:r>
          </a:p>
          <a:p>
            <a:pPr marL="1200150" lvl="3" indent="-342900"/>
            <a:r>
              <a:rPr lang="en-US" dirty="0" smtClean="0"/>
              <a:t>Meet need of whole child (academic, behavioral) </a:t>
            </a:r>
          </a:p>
          <a:p>
            <a:pPr marL="1200150" lvl="3" indent="-342900"/>
            <a:r>
              <a:rPr lang="en-US" dirty="0" smtClean="0"/>
              <a:t>	</a:t>
            </a:r>
            <a:r>
              <a:rPr lang="en-US" sz="1600" b="1" dirty="0" smtClean="0"/>
              <a:t>PBIS review to straight to academic </a:t>
            </a:r>
            <a:r>
              <a:rPr lang="en-US" sz="1600" b="1" dirty="0" err="1" smtClean="0"/>
              <a:t>RtI</a:t>
            </a: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9</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Flex time: </a:t>
            </a:r>
          </a:p>
          <a:p>
            <a:pPr marL="171450" indent="-171450">
              <a:buFont typeface="Arial" pitchFamily="34" charset="0"/>
              <a:buChar char="•"/>
            </a:pPr>
            <a:r>
              <a:rPr lang="en-US" dirty="0" smtClean="0"/>
              <a:t>Different by</a:t>
            </a:r>
            <a:r>
              <a:rPr lang="en-US" baseline="0" dirty="0" smtClean="0"/>
              <a:t> grade level</a:t>
            </a:r>
          </a:p>
          <a:p>
            <a:pPr marL="171450" indent="-171450">
              <a:buFont typeface="Arial" pitchFamily="34" charset="0"/>
              <a:buChar char="•"/>
            </a:pPr>
            <a:r>
              <a:rPr lang="en-US" baseline="0" dirty="0" smtClean="0"/>
              <a:t>½ hour am &amp; pm; </a:t>
            </a:r>
            <a:r>
              <a:rPr lang="en-US" baseline="0" dirty="0" err="1" smtClean="0"/>
              <a:t>rdg</a:t>
            </a:r>
            <a:r>
              <a:rPr lang="en-US" baseline="0" dirty="0" smtClean="0"/>
              <a:t> &amp; math</a:t>
            </a:r>
          </a:p>
          <a:p>
            <a:pPr marL="171450" indent="-171450">
              <a:buFont typeface="Arial" pitchFamily="34" charset="0"/>
              <a:buChar char="•"/>
            </a:pPr>
            <a:r>
              <a:rPr lang="en-US" baseline="0" dirty="0" smtClean="0"/>
              <a:t>Extra support during flex time</a:t>
            </a:r>
          </a:p>
          <a:p>
            <a:pPr marL="171450" indent="-171450">
              <a:buFont typeface="Arial" pitchFamily="34" charset="0"/>
              <a:buChar char="•"/>
            </a:pPr>
            <a:r>
              <a:rPr lang="en-US" baseline="0" dirty="0" smtClean="0"/>
              <a:t>Group according to students needs across grade level</a:t>
            </a:r>
          </a:p>
          <a:p>
            <a:pPr marL="171450" indent="-171450">
              <a:buFont typeface="Arial" pitchFamily="34" charset="0"/>
              <a:buChar char="•"/>
            </a:pPr>
            <a:r>
              <a:rPr lang="en-US" baseline="0" dirty="0" smtClean="0"/>
              <a:t>Planned to meet needs</a:t>
            </a:r>
          </a:p>
          <a:p>
            <a:pPr marL="171450" indent="-171450">
              <a:buFont typeface="Arial" pitchFamily="34" charset="0"/>
              <a:buChar char="•"/>
            </a:pPr>
            <a:r>
              <a:rPr lang="en-US" baseline="0" dirty="0" smtClean="0"/>
              <a:t>Future planning: true </a:t>
            </a:r>
            <a:r>
              <a:rPr lang="en-US" baseline="0" dirty="0" err="1" smtClean="0"/>
              <a:t>RtI</a:t>
            </a:r>
            <a:r>
              <a:rPr lang="en-US" baseline="0" dirty="0" smtClean="0"/>
              <a:t> – assess for specifics, deep analysis, group according to specific needs, design interventions deeply, continual assessment and cycle process</a:t>
            </a:r>
            <a:endParaRPr lang="en-US" dirty="0" smtClean="0"/>
          </a:p>
          <a:p>
            <a:endParaRPr lang="en-US" dirty="0" smtClean="0"/>
          </a:p>
          <a:p>
            <a:r>
              <a:rPr lang="en-US" dirty="0" smtClean="0"/>
              <a:t>Cooper</a:t>
            </a:r>
            <a:r>
              <a:rPr lang="en-US" baseline="0" dirty="0" smtClean="0"/>
              <a:t> Time: “not letting great get in the way of good”</a:t>
            </a:r>
          </a:p>
          <a:p>
            <a:pPr marL="171450" indent="-171450">
              <a:buFont typeface="Arial" pitchFamily="34" charset="0"/>
              <a:buChar char="•"/>
            </a:pPr>
            <a:r>
              <a:rPr lang="en-US" baseline="0" dirty="0" smtClean="0"/>
              <a:t>School –wide</a:t>
            </a:r>
          </a:p>
          <a:p>
            <a:pPr marL="171450" indent="-171450">
              <a:buFont typeface="Arial" pitchFamily="34" charset="0"/>
              <a:buChar char="•"/>
            </a:pPr>
            <a:r>
              <a:rPr lang="en-US" baseline="0" dirty="0" smtClean="0"/>
              <a:t>Enrichment teams</a:t>
            </a:r>
          </a:p>
          <a:p>
            <a:pPr marL="171450" indent="-171450">
              <a:buFont typeface="Arial" pitchFamily="34" charset="0"/>
              <a:buChar char="•"/>
            </a:pPr>
            <a:r>
              <a:rPr lang="en-US" baseline="0" dirty="0" smtClean="0"/>
              <a:t>Collaboration</a:t>
            </a:r>
          </a:p>
          <a:p>
            <a:pPr marL="0" indent="0">
              <a:buFont typeface="Arial" pitchFamily="34" charset="0"/>
              <a:buNone/>
            </a:pPr>
            <a:endParaRPr lang="en-US" baseline="0" dirty="0" smtClean="0"/>
          </a:p>
          <a:p>
            <a:pPr marL="0" indent="0">
              <a:buFont typeface="Arial" pitchFamily="34" charset="0"/>
              <a:buNone/>
            </a:pPr>
            <a:r>
              <a:rPr lang="en-US" baseline="0" dirty="0" smtClean="0"/>
              <a:t>SST Process:</a:t>
            </a:r>
          </a:p>
          <a:p>
            <a:pPr marL="171450" indent="-171450">
              <a:buFont typeface="Arial" pitchFamily="34" charset="0"/>
              <a:buChar char="•"/>
            </a:pPr>
            <a:r>
              <a:rPr lang="en-US" baseline="0" dirty="0" smtClean="0"/>
              <a:t>Counselor, SLD, EBD, psych</a:t>
            </a:r>
          </a:p>
          <a:p>
            <a:pPr marL="171450" indent="-171450">
              <a:buFont typeface="Arial" pitchFamily="34" charset="0"/>
              <a:buChar char="•"/>
            </a:pPr>
            <a:r>
              <a:rPr lang="en-US" baseline="0" dirty="0" smtClean="0"/>
              <a:t>Student exhausted universal curriculum, flex time, Cooper Time</a:t>
            </a:r>
          </a:p>
          <a:p>
            <a:pPr marL="171450" indent="-171450">
              <a:buFont typeface="Arial" pitchFamily="34" charset="0"/>
              <a:buChar char="•"/>
            </a:pPr>
            <a:r>
              <a:rPr lang="en-US" baseline="0" dirty="0" smtClean="0"/>
              <a:t>Interventionists </a:t>
            </a:r>
          </a:p>
          <a:p>
            <a:pPr marL="628650" lvl="1" indent="-171450">
              <a:buFont typeface="Arial" pitchFamily="34" charset="0"/>
              <a:buChar char="•"/>
            </a:pPr>
            <a:r>
              <a:rPr lang="en-US" baseline="0" dirty="0" smtClean="0"/>
              <a:t>SST paperwork completed by classroom teacher (Becky DeLuce)</a:t>
            </a:r>
          </a:p>
          <a:p>
            <a:pPr marL="628650" lvl="1" indent="-171450">
              <a:buFont typeface="Arial" pitchFamily="34" charset="0"/>
              <a:buChar char="•"/>
            </a:pPr>
            <a:r>
              <a:rPr lang="en-US" baseline="0" dirty="0" smtClean="0"/>
              <a:t>Student brought to team (behavior &amp; academics)</a:t>
            </a:r>
          </a:p>
          <a:p>
            <a:pPr marL="628650" lvl="1" indent="-171450">
              <a:buFont typeface="Arial" pitchFamily="34" charset="0"/>
              <a:buChar char="•"/>
            </a:pPr>
            <a:r>
              <a:rPr lang="en-US" baseline="0" dirty="0" smtClean="0"/>
              <a:t>Parents invited</a:t>
            </a:r>
          </a:p>
          <a:p>
            <a:pPr marL="628650" lvl="1" indent="-171450">
              <a:buFont typeface="Arial" pitchFamily="34" charset="0"/>
              <a:buChar char="•"/>
            </a:pPr>
            <a:r>
              <a:rPr lang="en-US" baseline="0" dirty="0" smtClean="0"/>
              <a:t>Progress reviewed using all assessments – data!</a:t>
            </a:r>
          </a:p>
          <a:p>
            <a:pPr marL="628650" lvl="1" indent="-171450">
              <a:buFont typeface="Arial" pitchFamily="34" charset="0"/>
              <a:buChar char="•"/>
            </a:pPr>
            <a:r>
              <a:rPr lang="en-US" baseline="0" dirty="0" smtClean="0"/>
              <a:t>Assign intensive intervention based on specific need of student– if necessary</a:t>
            </a:r>
          </a:p>
          <a:p>
            <a:pPr marL="1085850" lvl="2" indent="-171450">
              <a:buFont typeface="Arial" pitchFamily="34" charset="0"/>
              <a:buChar char="•"/>
            </a:pPr>
            <a:r>
              <a:rPr lang="en-US" baseline="0" dirty="0" err="1" smtClean="0"/>
              <a:t>Rdg</a:t>
            </a:r>
            <a:r>
              <a:rPr lang="en-US" baseline="0" dirty="0" smtClean="0"/>
              <a:t>, math, behavior, language, writing</a:t>
            </a:r>
          </a:p>
          <a:p>
            <a:pPr marL="628650" lvl="1" indent="-171450">
              <a:buFont typeface="Arial" pitchFamily="34" charset="0"/>
              <a:buChar char="•"/>
            </a:pPr>
            <a:r>
              <a:rPr lang="en-US" baseline="0" dirty="0" smtClean="0"/>
              <a:t>Design intervention</a:t>
            </a:r>
          </a:p>
          <a:p>
            <a:pPr marL="628650" lvl="1" indent="-171450">
              <a:buFont typeface="Arial" pitchFamily="34" charset="0"/>
              <a:buChar char="•"/>
            </a:pPr>
            <a:r>
              <a:rPr lang="en-US" baseline="0" dirty="0" smtClean="0"/>
              <a:t>Progress monitor weekly – interventionist</a:t>
            </a:r>
          </a:p>
          <a:p>
            <a:pPr marL="0" indent="0">
              <a:buFont typeface="Arial" pitchFamily="34" charset="0"/>
              <a:buNone/>
            </a:pPr>
            <a:endParaRPr lang="en-US" baseline="0" dirty="0" smtClean="0"/>
          </a:p>
          <a:p>
            <a:pPr marL="0" indent="0">
              <a:buFont typeface="Arial" pitchFamily="34" charset="0"/>
              <a:buNone/>
            </a:pPr>
            <a:r>
              <a:rPr lang="en-US" baseline="0" dirty="0" smtClean="0"/>
              <a:t>SLD – </a:t>
            </a:r>
            <a:r>
              <a:rPr lang="en-US" baseline="0" dirty="0" err="1" smtClean="0"/>
              <a:t>RtI</a:t>
            </a:r>
            <a:r>
              <a:rPr lang="en-US" baseline="0" dirty="0" smtClean="0"/>
              <a:t> process (academic, emotional, behavioral, physical…)</a:t>
            </a:r>
          </a:p>
          <a:p>
            <a:pPr marL="171450" indent="-171450">
              <a:buFont typeface="Arial" pitchFamily="34" charset="0"/>
              <a:buChar char="•"/>
            </a:pPr>
            <a:r>
              <a:rPr lang="en-US" baseline="0" dirty="0" smtClean="0"/>
              <a:t>Exhaust building </a:t>
            </a:r>
            <a:r>
              <a:rPr lang="en-US" baseline="0" dirty="0" err="1" smtClean="0"/>
              <a:t>RtI</a:t>
            </a:r>
            <a:r>
              <a:rPr lang="en-US" baseline="0" dirty="0" smtClean="0"/>
              <a:t> processes</a:t>
            </a:r>
          </a:p>
          <a:p>
            <a:pPr marL="171450" indent="-171450">
              <a:buFont typeface="Arial" pitchFamily="34" charset="0"/>
              <a:buChar char="•"/>
            </a:pPr>
            <a:r>
              <a:rPr lang="en-US" baseline="0" dirty="0" smtClean="0"/>
              <a:t>Move to more intensive assessment</a:t>
            </a:r>
          </a:p>
          <a:p>
            <a:pPr marL="171450" indent="-171450">
              <a:buFont typeface="Arial" pitchFamily="34" charset="0"/>
              <a:buChar char="•"/>
            </a:pPr>
            <a:r>
              <a:rPr lang="en-US" baseline="0" dirty="0" err="1" smtClean="0"/>
              <a:t>Sp</a:t>
            </a:r>
            <a:r>
              <a:rPr lang="en-US" baseline="0" dirty="0" smtClean="0"/>
              <a:t> Ed qualify</a:t>
            </a:r>
          </a:p>
        </p:txBody>
      </p:sp>
      <p:sp>
        <p:nvSpPr>
          <p:cNvPr id="4" name="Slide Number Placeholder 3"/>
          <p:cNvSpPr>
            <a:spLocks noGrp="1"/>
          </p:cNvSpPr>
          <p:nvPr>
            <p:ph type="sldNum" sz="quarter" idx="10"/>
          </p:nvPr>
        </p:nvSpPr>
        <p:spPr/>
        <p:txBody>
          <a:bodyPr/>
          <a:lstStyle/>
          <a:p>
            <a:fld id="{6EB46ECE-4C7D-4A06-BCDC-7857E3172D3C}" type="slidenum">
              <a:rPr lang="en-US" smtClean="0"/>
              <a:t>21</a:t>
            </a:fld>
            <a:endParaRPr lang="en-US"/>
          </a:p>
        </p:txBody>
      </p:sp>
    </p:spTree>
    <p:extLst>
      <p:ext uri="{BB962C8B-B14F-4D97-AF65-F5344CB8AC3E}">
        <p14:creationId xmlns:p14="http://schemas.microsoft.com/office/powerpoint/2010/main" val="2737192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itchFamily="34" charset="0"/>
              <a:buChar char="•"/>
            </a:pPr>
            <a:r>
              <a:rPr lang="en-US" dirty="0" smtClean="0"/>
              <a:t>Many ideas that would be great to incorporate but have to choose carefully</a:t>
            </a:r>
          </a:p>
          <a:p>
            <a:pPr marL="342900" lvl="1" indent="-342900">
              <a:buFont typeface="Arial" pitchFamily="34" charset="0"/>
              <a:buChar char="•"/>
            </a:pPr>
            <a:r>
              <a:rPr lang="en-US" dirty="0" smtClean="0"/>
              <a:t>Within given structure – had to choose what was in our sphere of influence</a:t>
            </a:r>
          </a:p>
          <a:p>
            <a:pPr marL="742950" lvl="2" indent="-342900"/>
            <a:r>
              <a:rPr lang="en-US" dirty="0" smtClean="0"/>
              <a:t>Action Steps</a:t>
            </a:r>
          </a:p>
          <a:p>
            <a:pPr marL="1200150" lvl="3" indent="-342900"/>
            <a:r>
              <a:rPr lang="en-US" dirty="0" smtClean="0"/>
              <a:t>Planned school-wide </a:t>
            </a:r>
            <a:r>
              <a:rPr lang="en-US" dirty="0" err="1" smtClean="0"/>
              <a:t>RtI</a:t>
            </a:r>
            <a:r>
              <a:rPr lang="en-US" dirty="0" smtClean="0"/>
              <a:t> process</a:t>
            </a:r>
          </a:p>
          <a:p>
            <a:pPr marL="1200150" lvl="3" indent="-342900"/>
            <a:r>
              <a:rPr lang="en-US" dirty="0" smtClean="0"/>
              <a:t>Meet need of whole child (academic, behavioral) </a:t>
            </a:r>
          </a:p>
          <a:p>
            <a:pPr marL="1200150" lvl="3" indent="-342900"/>
            <a:r>
              <a:rPr lang="en-US" dirty="0" smtClean="0"/>
              <a:t>	</a:t>
            </a:r>
            <a:r>
              <a:rPr lang="en-US" sz="1600" b="1" dirty="0" smtClean="0"/>
              <a:t>PBIS review to straight to academic </a:t>
            </a:r>
            <a:r>
              <a:rPr lang="en-US" sz="1600" b="1" dirty="0" err="1" smtClean="0"/>
              <a:t>RtI</a:t>
            </a: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22</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Cooper</a:t>
            </a:r>
            <a:r>
              <a:rPr lang="en-US" baseline="0" dirty="0" smtClean="0"/>
              <a:t> Time: “not letting great get in the way of good”</a:t>
            </a:r>
          </a:p>
          <a:p>
            <a:pPr marL="171450" indent="-171450">
              <a:buFont typeface="Arial" pitchFamily="34" charset="0"/>
              <a:buChar char="•"/>
            </a:pPr>
            <a:r>
              <a:rPr lang="en-US" baseline="0" dirty="0" smtClean="0"/>
              <a:t>School –wide</a:t>
            </a:r>
          </a:p>
          <a:p>
            <a:pPr marL="171450" indent="-171450">
              <a:buFont typeface="Arial" pitchFamily="34" charset="0"/>
              <a:buChar char="•"/>
            </a:pPr>
            <a:r>
              <a:rPr lang="en-US" baseline="0" dirty="0" smtClean="0"/>
              <a:t>Enrichment teams</a:t>
            </a:r>
          </a:p>
          <a:p>
            <a:pPr marL="171450" indent="-171450">
              <a:buFont typeface="Arial" pitchFamily="34" charset="0"/>
              <a:buChar char="•"/>
            </a:pPr>
            <a:r>
              <a:rPr lang="en-US" baseline="0" dirty="0" smtClean="0"/>
              <a:t>Collaboration</a:t>
            </a:r>
          </a:p>
          <a:p>
            <a:endParaRPr lang="en-US" dirty="0" smtClean="0"/>
          </a:p>
          <a:p>
            <a:r>
              <a:rPr lang="en-US" dirty="0" smtClean="0"/>
              <a:t>Flex </a:t>
            </a:r>
            <a:r>
              <a:rPr lang="en-US" dirty="0" smtClean="0"/>
              <a:t>time: </a:t>
            </a:r>
          </a:p>
          <a:p>
            <a:pPr marL="171450" indent="-171450">
              <a:buFont typeface="Arial" pitchFamily="34" charset="0"/>
              <a:buChar char="•"/>
            </a:pPr>
            <a:r>
              <a:rPr lang="en-US" dirty="0" smtClean="0"/>
              <a:t>Different by</a:t>
            </a:r>
            <a:r>
              <a:rPr lang="en-US" baseline="0" dirty="0" smtClean="0"/>
              <a:t> grade level</a:t>
            </a:r>
          </a:p>
          <a:p>
            <a:pPr marL="171450" indent="-171450">
              <a:buFont typeface="Arial" pitchFamily="34" charset="0"/>
              <a:buChar char="•"/>
            </a:pPr>
            <a:r>
              <a:rPr lang="en-US" baseline="0" dirty="0" smtClean="0"/>
              <a:t>½ hour am &amp; pm; </a:t>
            </a:r>
            <a:r>
              <a:rPr lang="en-US" baseline="0" dirty="0" err="1" smtClean="0"/>
              <a:t>rdg</a:t>
            </a:r>
            <a:r>
              <a:rPr lang="en-US" baseline="0" dirty="0" smtClean="0"/>
              <a:t> &amp; math</a:t>
            </a:r>
          </a:p>
          <a:p>
            <a:pPr marL="171450" indent="-171450">
              <a:buFont typeface="Arial" pitchFamily="34" charset="0"/>
              <a:buChar char="•"/>
            </a:pPr>
            <a:r>
              <a:rPr lang="en-US" baseline="0" dirty="0" smtClean="0"/>
              <a:t>Extra support during flex time</a:t>
            </a:r>
          </a:p>
          <a:p>
            <a:pPr marL="171450" indent="-171450">
              <a:buFont typeface="Arial" pitchFamily="34" charset="0"/>
              <a:buChar char="•"/>
            </a:pPr>
            <a:r>
              <a:rPr lang="en-US" baseline="0" dirty="0" smtClean="0"/>
              <a:t>Group according to students needs across grade level</a:t>
            </a:r>
          </a:p>
          <a:p>
            <a:pPr marL="171450" indent="-171450">
              <a:buFont typeface="Arial" pitchFamily="34" charset="0"/>
              <a:buChar char="•"/>
            </a:pPr>
            <a:r>
              <a:rPr lang="en-US" baseline="0" dirty="0" smtClean="0"/>
              <a:t>Planned to meet needs</a:t>
            </a:r>
          </a:p>
          <a:p>
            <a:pPr marL="171450" indent="-171450">
              <a:buFont typeface="Arial" pitchFamily="34" charset="0"/>
              <a:buChar char="•"/>
            </a:pPr>
            <a:r>
              <a:rPr lang="en-US" baseline="0" dirty="0" smtClean="0"/>
              <a:t>Future planning: true RtI – assess for specifics, deep analysis, group according to specific needs, design interventions deeply, continual assessment and cycle </a:t>
            </a:r>
            <a:r>
              <a:rPr lang="en-US" baseline="0" dirty="0" smtClean="0"/>
              <a:t>process</a:t>
            </a:r>
            <a:endParaRPr lang="en-US" dirty="0" smtClean="0"/>
          </a:p>
          <a:p>
            <a:pPr marL="0" indent="0">
              <a:buFont typeface="Arial" pitchFamily="34" charset="0"/>
              <a:buNone/>
            </a:pPr>
            <a:endParaRPr lang="en-US" baseline="0" dirty="0" smtClean="0"/>
          </a:p>
          <a:p>
            <a:pPr marL="0" indent="0">
              <a:buFont typeface="Arial" pitchFamily="34" charset="0"/>
              <a:buNone/>
            </a:pPr>
            <a:r>
              <a:rPr lang="en-US" baseline="0" dirty="0" smtClean="0"/>
              <a:t>SST Process:</a:t>
            </a:r>
          </a:p>
          <a:p>
            <a:pPr marL="171450" indent="-171450">
              <a:buFont typeface="Arial" pitchFamily="34" charset="0"/>
              <a:buChar char="•"/>
            </a:pPr>
            <a:r>
              <a:rPr lang="en-US" baseline="0" dirty="0" smtClean="0"/>
              <a:t>Counselor, SLD, EBD, psych</a:t>
            </a:r>
          </a:p>
          <a:p>
            <a:pPr marL="171450" indent="-171450">
              <a:buFont typeface="Arial" pitchFamily="34" charset="0"/>
              <a:buChar char="•"/>
            </a:pPr>
            <a:r>
              <a:rPr lang="en-US" baseline="0" dirty="0" smtClean="0"/>
              <a:t>Student exhausted universal curriculum, flex time, Cooper Time</a:t>
            </a:r>
          </a:p>
          <a:p>
            <a:pPr marL="171450" indent="-171450">
              <a:buFont typeface="Arial" pitchFamily="34" charset="0"/>
              <a:buChar char="•"/>
            </a:pPr>
            <a:r>
              <a:rPr lang="en-US" baseline="0" dirty="0" smtClean="0"/>
              <a:t>Interventionists </a:t>
            </a:r>
          </a:p>
          <a:p>
            <a:pPr marL="628650" lvl="1" indent="-171450">
              <a:buFont typeface="Arial" pitchFamily="34" charset="0"/>
              <a:buChar char="•"/>
            </a:pPr>
            <a:r>
              <a:rPr lang="en-US" baseline="0" dirty="0" smtClean="0"/>
              <a:t>SST paperwork completed by classroom teacher (Becky DeLuce)</a:t>
            </a:r>
          </a:p>
          <a:p>
            <a:pPr marL="628650" lvl="1" indent="-171450">
              <a:buFont typeface="Arial" pitchFamily="34" charset="0"/>
              <a:buChar char="•"/>
            </a:pPr>
            <a:r>
              <a:rPr lang="en-US" baseline="0" dirty="0" smtClean="0"/>
              <a:t>Student brought to team (behavior &amp; academics)</a:t>
            </a:r>
          </a:p>
          <a:p>
            <a:pPr marL="628650" lvl="1" indent="-171450">
              <a:buFont typeface="Arial" pitchFamily="34" charset="0"/>
              <a:buChar char="•"/>
            </a:pPr>
            <a:r>
              <a:rPr lang="en-US" baseline="0" dirty="0" smtClean="0"/>
              <a:t>Parents invited</a:t>
            </a:r>
          </a:p>
          <a:p>
            <a:pPr marL="628650" lvl="1" indent="-171450">
              <a:buFont typeface="Arial" pitchFamily="34" charset="0"/>
              <a:buChar char="•"/>
            </a:pPr>
            <a:r>
              <a:rPr lang="en-US" baseline="0" dirty="0" smtClean="0"/>
              <a:t>Progress reviewed using all assessments – data!</a:t>
            </a:r>
          </a:p>
          <a:p>
            <a:pPr marL="628650" lvl="1" indent="-171450">
              <a:buFont typeface="Arial" pitchFamily="34" charset="0"/>
              <a:buChar char="•"/>
            </a:pPr>
            <a:r>
              <a:rPr lang="en-US" baseline="0" dirty="0" smtClean="0"/>
              <a:t>Assign intensive intervention based on specific need of student– if necessary</a:t>
            </a:r>
          </a:p>
          <a:p>
            <a:pPr marL="1085850" lvl="2" indent="-171450">
              <a:buFont typeface="Arial" pitchFamily="34" charset="0"/>
              <a:buChar char="•"/>
            </a:pPr>
            <a:r>
              <a:rPr lang="en-US" baseline="0" dirty="0" err="1" smtClean="0"/>
              <a:t>Rdg</a:t>
            </a:r>
            <a:r>
              <a:rPr lang="en-US" baseline="0" dirty="0" smtClean="0"/>
              <a:t>, math, behavior, language, writing</a:t>
            </a:r>
          </a:p>
          <a:p>
            <a:pPr marL="628650" lvl="1" indent="-171450">
              <a:buFont typeface="Arial" pitchFamily="34" charset="0"/>
              <a:buChar char="•"/>
            </a:pPr>
            <a:r>
              <a:rPr lang="en-US" baseline="0" dirty="0" smtClean="0"/>
              <a:t>Design intervention</a:t>
            </a:r>
          </a:p>
          <a:p>
            <a:pPr marL="628650" lvl="1" indent="-171450">
              <a:buFont typeface="Arial" pitchFamily="34" charset="0"/>
              <a:buChar char="•"/>
            </a:pPr>
            <a:r>
              <a:rPr lang="en-US" baseline="0" dirty="0" smtClean="0"/>
              <a:t>Progress monitor weekly – interventionist</a:t>
            </a:r>
          </a:p>
          <a:p>
            <a:pPr marL="0" indent="0">
              <a:buFont typeface="Arial" pitchFamily="34" charset="0"/>
              <a:buNone/>
            </a:pPr>
            <a:endParaRPr lang="en-US" baseline="0" dirty="0" smtClean="0"/>
          </a:p>
          <a:p>
            <a:pPr marL="0" indent="0">
              <a:buFont typeface="Arial" pitchFamily="34" charset="0"/>
              <a:buNone/>
            </a:pPr>
            <a:r>
              <a:rPr lang="en-US" baseline="0" dirty="0" smtClean="0"/>
              <a:t>SLD – </a:t>
            </a:r>
            <a:r>
              <a:rPr lang="en-US" baseline="0" dirty="0" err="1" smtClean="0"/>
              <a:t>RtI</a:t>
            </a:r>
            <a:r>
              <a:rPr lang="en-US" baseline="0" dirty="0" smtClean="0"/>
              <a:t> process (academic, emotional, behavioral, physical…)</a:t>
            </a:r>
          </a:p>
          <a:p>
            <a:pPr marL="171450" indent="-171450">
              <a:buFont typeface="Arial" pitchFamily="34" charset="0"/>
              <a:buChar char="•"/>
            </a:pPr>
            <a:r>
              <a:rPr lang="en-US" baseline="0" dirty="0" smtClean="0"/>
              <a:t>Exhaust building </a:t>
            </a:r>
            <a:r>
              <a:rPr lang="en-US" baseline="0" dirty="0" err="1" smtClean="0"/>
              <a:t>RtI</a:t>
            </a:r>
            <a:r>
              <a:rPr lang="en-US" baseline="0" dirty="0" smtClean="0"/>
              <a:t> processes</a:t>
            </a:r>
          </a:p>
          <a:p>
            <a:pPr marL="171450" indent="-171450">
              <a:buFont typeface="Arial" pitchFamily="34" charset="0"/>
              <a:buChar char="•"/>
            </a:pPr>
            <a:r>
              <a:rPr lang="en-US" baseline="0" dirty="0" smtClean="0"/>
              <a:t>Move to more intensive assessment</a:t>
            </a:r>
          </a:p>
          <a:p>
            <a:pPr marL="171450" indent="-171450">
              <a:buFont typeface="Arial" pitchFamily="34" charset="0"/>
              <a:buChar char="•"/>
            </a:pPr>
            <a:r>
              <a:rPr lang="en-US" baseline="0" dirty="0" err="1" smtClean="0"/>
              <a:t>Sp</a:t>
            </a:r>
            <a:r>
              <a:rPr lang="en-US" baseline="0" dirty="0" smtClean="0"/>
              <a:t> Ed qualify</a:t>
            </a:r>
          </a:p>
        </p:txBody>
      </p:sp>
      <p:sp>
        <p:nvSpPr>
          <p:cNvPr id="4" name="Slide Number Placeholder 3"/>
          <p:cNvSpPr>
            <a:spLocks noGrp="1"/>
          </p:cNvSpPr>
          <p:nvPr>
            <p:ph type="sldNum" sz="quarter" idx="10"/>
          </p:nvPr>
        </p:nvSpPr>
        <p:spPr/>
        <p:txBody>
          <a:bodyPr/>
          <a:lstStyle/>
          <a:p>
            <a:fld id="{6EB46ECE-4C7D-4A06-BCDC-7857E3172D3C}" type="slidenum">
              <a:rPr lang="en-US" smtClean="0"/>
              <a:t>23</a:t>
            </a:fld>
            <a:endParaRPr lang="en-US"/>
          </a:p>
        </p:txBody>
      </p:sp>
    </p:spTree>
    <p:extLst>
      <p:ext uri="{BB962C8B-B14F-4D97-AF65-F5344CB8AC3E}">
        <p14:creationId xmlns:p14="http://schemas.microsoft.com/office/powerpoint/2010/main" val="2737192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Future planning: true RtI – assess for specifics, deep analysis, group according to specific needs, design interventions deeply, continual assessment and cycle process</a:t>
            </a:r>
          </a:p>
          <a:p>
            <a:endParaRPr lang="en-US" dirty="0"/>
          </a:p>
        </p:txBody>
      </p:sp>
      <p:sp>
        <p:nvSpPr>
          <p:cNvPr id="4" name="Slide Number Placeholder 3"/>
          <p:cNvSpPr>
            <a:spLocks noGrp="1"/>
          </p:cNvSpPr>
          <p:nvPr>
            <p:ph type="sldNum" sz="quarter" idx="10"/>
          </p:nvPr>
        </p:nvSpPr>
        <p:spPr/>
        <p:txBody>
          <a:bodyPr/>
          <a:lstStyle/>
          <a:p>
            <a:fld id="{6EB46ECE-4C7D-4A06-BCDC-7857E3172D3C}" type="slidenum">
              <a:rPr lang="en-US" smtClean="0"/>
              <a:t>28</a:t>
            </a:fld>
            <a:endParaRPr lang="en-US"/>
          </a:p>
        </p:txBody>
      </p:sp>
    </p:spTree>
    <p:extLst>
      <p:ext uri="{BB962C8B-B14F-4D97-AF65-F5344CB8AC3E}">
        <p14:creationId xmlns:p14="http://schemas.microsoft.com/office/powerpoint/2010/main" val="1404438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 typeface="Arial" pitchFamily="34" charset="0"/>
              <a:buChar char="•"/>
            </a:pPr>
            <a:r>
              <a:rPr lang="en-US" dirty="0" smtClean="0"/>
              <a:t>SST paperwork completed by classroom teacher (Becky DeLuce)</a:t>
            </a:r>
          </a:p>
          <a:p>
            <a:pPr marL="628650" lvl="1" indent="-171450">
              <a:buFont typeface="Arial" pitchFamily="34" charset="0"/>
              <a:buChar char="•"/>
            </a:pPr>
            <a:r>
              <a:rPr lang="en-US" dirty="0" smtClean="0"/>
              <a:t>Student brought to team (behavior &amp; academics)</a:t>
            </a:r>
          </a:p>
          <a:p>
            <a:pPr marL="628650" lvl="1" indent="-171450">
              <a:buFont typeface="Arial" pitchFamily="34" charset="0"/>
              <a:buChar char="•"/>
            </a:pPr>
            <a:r>
              <a:rPr lang="en-US" dirty="0" smtClean="0"/>
              <a:t>Progress reviewed using all assessments – data!</a:t>
            </a:r>
          </a:p>
          <a:p>
            <a:pPr marL="628650" lvl="1" indent="-171450">
              <a:buFont typeface="Arial" pitchFamily="34" charset="0"/>
              <a:buChar char="•"/>
            </a:pPr>
            <a:r>
              <a:rPr lang="en-US" dirty="0" smtClean="0"/>
              <a:t>Assign intensive intervention based on specific need of student– if necessary</a:t>
            </a:r>
          </a:p>
          <a:p>
            <a:pPr marL="1085850" lvl="2" indent="-171450">
              <a:buFont typeface="Arial" pitchFamily="34" charset="0"/>
              <a:buChar char="•"/>
            </a:pPr>
            <a:r>
              <a:rPr lang="en-US" dirty="0" err="1" smtClean="0"/>
              <a:t>Rdg</a:t>
            </a:r>
            <a:r>
              <a:rPr lang="en-US" dirty="0" smtClean="0"/>
              <a:t>, math, behavior, language, writing</a:t>
            </a:r>
          </a:p>
          <a:p>
            <a:pPr marL="628650" lvl="1" indent="-171450">
              <a:buFont typeface="Arial" pitchFamily="34" charset="0"/>
              <a:buChar char="•"/>
            </a:pPr>
            <a:r>
              <a:rPr lang="en-US" dirty="0" smtClean="0"/>
              <a:t>Design intervention</a:t>
            </a:r>
          </a:p>
          <a:p>
            <a:pPr marL="628650" lvl="1" indent="-171450">
              <a:buFont typeface="Arial" pitchFamily="34" charset="0"/>
              <a:buChar char="•"/>
            </a:pPr>
            <a:r>
              <a:rPr lang="en-US" dirty="0" smtClean="0"/>
              <a:t>Progress monitor weekly – interventionist</a:t>
            </a:r>
          </a:p>
          <a:p>
            <a:endParaRPr lang="en-US" dirty="0"/>
          </a:p>
        </p:txBody>
      </p:sp>
      <p:sp>
        <p:nvSpPr>
          <p:cNvPr id="4" name="Slide Number Placeholder 3"/>
          <p:cNvSpPr>
            <a:spLocks noGrp="1"/>
          </p:cNvSpPr>
          <p:nvPr>
            <p:ph type="sldNum" sz="quarter" idx="10"/>
          </p:nvPr>
        </p:nvSpPr>
        <p:spPr/>
        <p:txBody>
          <a:bodyPr/>
          <a:lstStyle/>
          <a:p>
            <a:fld id="{6EB46ECE-4C7D-4A06-BCDC-7857E3172D3C}" type="slidenum">
              <a:rPr lang="en-US" smtClean="0"/>
              <a:t>29</a:t>
            </a:fld>
            <a:endParaRPr lang="en-US"/>
          </a:p>
        </p:txBody>
      </p:sp>
    </p:spTree>
    <p:extLst>
      <p:ext uri="{BB962C8B-B14F-4D97-AF65-F5344CB8AC3E}">
        <p14:creationId xmlns:p14="http://schemas.microsoft.com/office/powerpoint/2010/main" val="2833517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B46ECE-4C7D-4A06-BCDC-7857E3172D3C}" type="slidenum">
              <a:rPr lang="en-US" smtClean="0"/>
              <a:t>36</a:t>
            </a:fld>
            <a:endParaRPr lang="en-US"/>
          </a:p>
        </p:txBody>
      </p:sp>
    </p:spTree>
    <p:extLst>
      <p:ext uri="{BB962C8B-B14F-4D97-AF65-F5344CB8AC3E}">
        <p14:creationId xmlns:p14="http://schemas.microsoft.com/office/powerpoint/2010/main" val="661287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itchFamily="34" charset="0"/>
              <a:buChar char="•"/>
            </a:pPr>
            <a:r>
              <a:rPr lang="en-US" dirty="0" smtClean="0"/>
              <a:t>Many ideas that would be great to incorporate but have to choose carefully</a:t>
            </a:r>
          </a:p>
          <a:p>
            <a:pPr marL="342900" lvl="1" indent="-342900">
              <a:buFont typeface="Arial" pitchFamily="34" charset="0"/>
              <a:buChar char="•"/>
            </a:pPr>
            <a:r>
              <a:rPr lang="en-US" dirty="0" smtClean="0"/>
              <a:t>Within given structure – had to choose what was in our sphere of influence</a:t>
            </a:r>
          </a:p>
          <a:p>
            <a:pPr marL="742950" lvl="2" indent="-342900"/>
            <a:r>
              <a:rPr lang="en-US" dirty="0" smtClean="0"/>
              <a:t>Action Steps</a:t>
            </a:r>
          </a:p>
          <a:p>
            <a:pPr marL="1200150" lvl="3" indent="-342900"/>
            <a:r>
              <a:rPr lang="en-US" dirty="0" smtClean="0"/>
              <a:t>Planned school-wide </a:t>
            </a:r>
            <a:r>
              <a:rPr lang="en-US" dirty="0" err="1" smtClean="0"/>
              <a:t>RtI</a:t>
            </a:r>
            <a:r>
              <a:rPr lang="en-US" dirty="0" smtClean="0"/>
              <a:t> process</a:t>
            </a:r>
          </a:p>
          <a:p>
            <a:pPr marL="1200150" lvl="3" indent="-342900"/>
            <a:r>
              <a:rPr lang="en-US" dirty="0" smtClean="0"/>
              <a:t>Meet need of whole child (academic, behavioral) </a:t>
            </a:r>
          </a:p>
          <a:p>
            <a:pPr marL="1200150" lvl="3" indent="-342900"/>
            <a:r>
              <a:rPr lang="en-US" dirty="0" smtClean="0"/>
              <a:t>	</a:t>
            </a:r>
            <a:r>
              <a:rPr lang="en-US" sz="1600" b="1" dirty="0" smtClean="0"/>
              <a:t>PBIS review to straight to academic </a:t>
            </a:r>
            <a:r>
              <a:rPr lang="en-US" sz="1600" b="1" dirty="0" err="1" smtClean="0"/>
              <a:t>RtI</a:t>
            </a: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10</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itchFamily="34" charset="0"/>
              <a:buChar char="•"/>
            </a:pPr>
            <a:r>
              <a:rPr lang="en-US" dirty="0" smtClean="0"/>
              <a:t>Many ideas that would be great to incorporate but have to choose carefully</a:t>
            </a:r>
          </a:p>
          <a:p>
            <a:pPr marL="342900" lvl="1" indent="-342900">
              <a:buFont typeface="Arial" pitchFamily="34" charset="0"/>
              <a:buChar char="•"/>
            </a:pPr>
            <a:r>
              <a:rPr lang="en-US" dirty="0" smtClean="0"/>
              <a:t>Within given structure – had to choose what was in our sphere of influence</a:t>
            </a:r>
          </a:p>
          <a:p>
            <a:pPr marL="742950" lvl="2" indent="-342900"/>
            <a:r>
              <a:rPr lang="en-US" dirty="0" smtClean="0"/>
              <a:t>Action Steps</a:t>
            </a:r>
          </a:p>
          <a:p>
            <a:pPr marL="1200150" lvl="3" indent="-342900"/>
            <a:r>
              <a:rPr lang="en-US" dirty="0" smtClean="0"/>
              <a:t>Planned school-wide </a:t>
            </a:r>
            <a:r>
              <a:rPr lang="en-US" dirty="0" err="1" smtClean="0"/>
              <a:t>RtI</a:t>
            </a:r>
            <a:r>
              <a:rPr lang="en-US" dirty="0" smtClean="0"/>
              <a:t> process</a:t>
            </a:r>
          </a:p>
          <a:p>
            <a:pPr marL="1200150" lvl="3" indent="-342900"/>
            <a:r>
              <a:rPr lang="en-US" dirty="0" smtClean="0"/>
              <a:t>Meet need of whole child (academic, behavioral) </a:t>
            </a:r>
          </a:p>
          <a:p>
            <a:pPr marL="1200150" lvl="3" indent="-342900"/>
            <a:r>
              <a:rPr lang="en-US" dirty="0" smtClean="0"/>
              <a:t>	</a:t>
            </a:r>
            <a:r>
              <a:rPr lang="en-US" sz="1600" b="1" dirty="0" smtClean="0"/>
              <a:t>PBIS review to straight to academic </a:t>
            </a:r>
            <a:r>
              <a:rPr lang="en-US" sz="1600" b="1" dirty="0" err="1" smtClean="0"/>
              <a:t>RtI</a:t>
            </a: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11</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buFont typeface="Arial" pitchFamily="34" charset="0"/>
              <a:buNone/>
            </a:pP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12</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2" indent="-342900"/>
            <a:r>
              <a:rPr lang="en-US" dirty="0" smtClean="0"/>
              <a:t>Kelly (1 &amp; 3)</a:t>
            </a:r>
            <a:r>
              <a:rPr lang="en-US" baseline="0" dirty="0" smtClean="0"/>
              <a:t>  Brett (2 &amp; 4) ????</a:t>
            </a:r>
            <a:endParaRPr lang="en-US" sz="1600" b="1" dirty="0" smtClean="0"/>
          </a:p>
          <a:p>
            <a:pPr marL="0" lvl="1" indent="0">
              <a:buFont typeface="Arial" pitchFamily="34" charset="0"/>
              <a:buNone/>
            </a:pP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13</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buFont typeface="Arial" pitchFamily="34" charset="0"/>
              <a:buNone/>
            </a:pP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14</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2" indent="-342900"/>
            <a:r>
              <a:rPr lang="en-US" dirty="0" smtClean="0"/>
              <a:t>Action Steps</a:t>
            </a:r>
          </a:p>
          <a:p>
            <a:pPr marL="1200150" lvl="3" indent="-342900"/>
            <a:r>
              <a:rPr lang="en-US" dirty="0" smtClean="0"/>
              <a:t>Planned school-wide RtI process</a:t>
            </a:r>
          </a:p>
          <a:p>
            <a:pPr marL="1200150" lvl="3" indent="-342900"/>
            <a:r>
              <a:rPr lang="en-US" dirty="0" smtClean="0"/>
              <a:t>Meet need of whole child (academic, behavioral) </a:t>
            </a:r>
          </a:p>
          <a:p>
            <a:pPr marL="1200150" lvl="3" indent="-342900"/>
            <a:r>
              <a:rPr lang="en-US" dirty="0" smtClean="0"/>
              <a:t>	</a:t>
            </a:r>
            <a:r>
              <a:rPr lang="en-US" sz="1600" b="1" dirty="0" smtClean="0"/>
              <a:t>PBIS review to straight to academic RtI</a:t>
            </a:r>
          </a:p>
          <a:p>
            <a:pPr marL="0" lvl="1" indent="0">
              <a:buFont typeface="Arial" pitchFamily="34" charset="0"/>
              <a:buNone/>
            </a:pP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15</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2" indent="-342900"/>
            <a:r>
              <a:rPr lang="en-US" dirty="0" smtClean="0"/>
              <a:t>Action Steps</a:t>
            </a:r>
          </a:p>
          <a:p>
            <a:pPr marL="1200150" lvl="3" indent="-342900"/>
            <a:r>
              <a:rPr lang="en-US" dirty="0" smtClean="0"/>
              <a:t>Planned school-wide RtI process</a:t>
            </a:r>
          </a:p>
          <a:p>
            <a:pPr marL="1200150" lvl="3" indent="-342900"/>
            <a:r>
              <a:rPr lang="en-US" dirty="0" smtClean="0"/>
              <a:t>Meet need of whole child (academic, behavioral) </a:t>
            </a:r>
          </a:p>
          <a:p>
            <a:pPr marL="1200150" lvl="3" indent="-342900"/>
            <a:r>
              <a:rPr lang="en-US" dirty="0" smtClean="0"/>
              <a:t>	</a:t>
            </a:r>
            <a:r>
              <a:rPr lang="en-US" sz="1600" b="1" dirty="0" smtClean="0"/>
              <a:t>PBIS review to straight to academic RtI</a:t>
            </a:r>
          </a:p>
          <a:p>
            <a:pPr marL="0" lvl="1" indent="0">
              <a:buFont typeface="Arial" pitchFamily="34" charset="0"/>
              <a:buNone/>
            </a:pPr>
            <a:endParaRPr lang="en-US" sz="1600" b="1" dirty="0"/>
          </a:p>
        </p:txBody>
      </p:sp>
      <p:sp>
        <p:nvSpPr>
          <p:cNvPr id="4" name="Slide Number Placeholder 3"/>
          <p:cNvSpPr>
            <a:spLocks noGrp="1"/>
          </p:cNvSpPr>
          <p:nvPr>
            <p:ph type="sldNum" sz="quarter" idx="10"/>
          </p:nvPr>
        </p:nvSpPr>
        <p:spPr/>
        <p:txBody>
          <a:bodyPr/>
          <a:lstStyle/>
          <a:p>
            <a:fld id="{6EB46ECE-4C7D-4A06-BCDC-7857E3172D3C}" type="slidenum">
              <a:rPr lang="en-US" smtClean="0"/>
              <a:t>16</a:t>
            </a:fld>
            <a:endParaRPr lang="en-US"/>
          </a:p>
        </p:txBody>
      </p:sp>
    </p:spTree>
    <p:extLst>
      <p:ext uri="{BB962C8B-B14F-4D97-AF65-F5344CB8AC3E}">
        <p14:creationId xmlns:p14="http://schemas.microsoft.com/office/powerpoint/2010/main" val="1048290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Brett Norms and first quote</a:t>
            </a:r>
          </a:p>
          <a:p>
            <a:r>
              <a:rPr lang="en-US" dirty="0" smtClean="0"/>
              <a:t>Kelly-</a:t>
            </a:r>
            <a:r>
              <a:rPr lang="en-US" baseline="0" dirty="0" smtClean="0"/>
              <a:t> Quotes </a:t>
            </a:r>
            <a:r>
              <a:rPr lang="en-US" dirty="0" smtClean="0"/>
              <a:t> </a:t>
            </a:r>
            <a:endParaRPr lang="en-US" dirty="0"/>
          </a:p>
        </p:txBody>
      </p:sp>
      <p:sp>
        <p:nvSpPr>
          <p:cNvPr id="4" name="Slide Number Placeholder 3"/>
          <p:cNvSpPr>
            <a:spLocks noGrp="1"/>
          </p:cNvSpPr>
          <p:nvPr>
            <p:ph type="sldNum" sz="quarter" idx="10"/>
          </p:nvPr>
        </p:nvSpPr>
        <p:spPr/>
        <p:txBody>
          <a:bodyPr/>
          <a:lstStyle/>
          <a:p>
            <a:fld id="{6EB46ECE-4C7D-4A06-BCDC-7857E3172D3C}" type="slidenum">
              <a:rPr lang="en-US" smtClean="0"/>
              <a:t>17</a:t>
            </a:fld>
            <a:endParaRPr lang="en-US"/>
          </a:p>
        </p:txBody>
      </p:sp>
    </p:spTree>
    <p:extLst>
      <p:ext uri="{BB962C8B-B14F-4D97-AF65-F5344CB8AC3E}">
        <p14:creationId xmlns:p14="http://schemas.microsoft.com/office/powerpoint/2010/main" val="1885950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C5FA795-67E4-49EC-B821-E135F4E5A6E1}" type="datetimeFigureOut">
              <a:rPr lang="en-US" smtClean="0"/>
              <a:t>6/20/2013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C9828D4-4681-43B5-8C6E-5D8DA52696DE}"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5FA795-67E4-49EC-B821-E135F4E5A6E1}" type="datetimeFigureOut">
              <a:rPr lang="en-US" smtClean="0"/>
              <a:t>6/20/2013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9828D4-4681-43B5-8C6E-5D8DA52696D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C9828D4-4681-43B5-8C6E-5D8DA52696DE}"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5FA795-67E4-49EC-B821-E135F4E5A6E1}" type="datetimeFigureOut">
              <a:rPr lang="en-US" smtClean="0"/>
              <a:t>6/20/2013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C5FA795-67E4-49EC-B821-E135F4E5A6E1}" type="datetimeFigureOut">
              <a:rPr lang="en-US" smtClean="0"/>
              <a:t>6/20/2013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C9828D4-4681-43B5-8C6E-5D8DA52696DE}"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8C5FA795-67E4-49EC-B821-E135F4E5A6E1}" type="datetimeFigureOut">
              <a:rPr lang="en-US" smtClean="0"/>
              <a:t>6/20/2013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C9828D4-4681-43B5-8C6E-5D8DA52696DE}"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8C5FA795-67E4-49EC-B821-E135F4E5A6E1}" type="datetimeFigureOut">
              <a:rPr lang="en-US" smtClean="0"/>
              <a:t>6/20/2013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9828D4-4681-43B5-8C6E-5D8DA52696DE}"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C5FA795-67E4-49EC-B821-E135F4E5A6E1}" type="datetimeFigureOut">
              <a:rPr lang="en-US" smtClean="0"/>
              <a:t>6/20/2013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C9828D4-4681-43B5-8C6E-5D8DA52696DE}"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C5FA795-67E4-49EC-B821-E135F4E5A6E1}" type="datetimeFigureOut">
              <a:rPr lang="en-US" smtClean="0"/>
              <a:t>6/20/2013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C9828D4-4681-43B5-8C6E-5D8DA52696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C5FA795-67E4-49EC-B821-E135F4E5A6E1}" type="datetimeFigureOut">
              <a:rPr lang="en-US" smtClean="0"/>
              <a:t>6/20/2013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C9828D4-4681-43B5-8C6E-5D8DA52696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C9828D4-4681-43B5-8C6E-5D8DA52696DE}"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C5FA795-67E4-49EC-B821-E135F4E5A6E1}" type="datetimeFigureOut">
              <a:rPr lang="en-US" smtClean="0"/>
              <a:t>6/20/2013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C9828D4-4681-43B5-8C6E-5D8DA52696DE}"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C5FA795-67E4-49EC-B821-E135F4E5A6E1}" type="datetimeFigureOut">
              <a:rPr lang="en-US" smtClean="0"/>
              <a:t>6/20/2013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C5FA795-67E4-49EC-B821-E135F4E5A6E1}" type="datetimeFigureOut">
              <a:rPr lang="en-US" smtClean="0"/>
              <a:t>6/20/2013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C9828D4-4681-43B5-8C6E-5D8DA52696DE}"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com/imgres?imgurl&amp;imgrefurl=http://www.good.is/posts/does-the-reform-movement-threaten-team-teaching&amp;h=0&amp;w=0&amp;sz=1&amp;tbnid=toamiBABdAV1CM&amp;tbnh=178&amp;tbnw=283&amp;zoom=1&amp;docid=NfaQXL6td4ttjM&amp;hl=en&amp;ei=lwDCUaONO4XlygH46oHwDQ&amp;ved=0CAEQsCU"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url?sa=i&amp;rct=j&amp;q=&amp;esrc=s&amp;frm=1&amp;source=images&amp;cd=&amp;cad=rja&amp;docid=7kKr3ODNzqtq-M&amp;tbnid=J2eyR8Ne1c-CsM:&amp;ved=0CAUQjRw&amp;url=http://learningforward.org/standards/outcomes&amp;ei=ZADCUdiGIaWzygHIpIGQAw&amp;bvm=bv.47883778,d.aWc&amp;psig=AFQjCNGvf20_OcHQKiCriSRJwc1GjQj8Zw&amp;ust=137175488626343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ogle.com/imgres?imgurl&amp;imgrefurl=http%3A%2F%2Fsweetclipart.com%2Fcolorful-rain-umbrella-548&amp;h=0&amp;w=0&amp;sz=1&amp;tbnid=Dz1oEUO1OEId2M&amp;tbnh=224&amp;tbnw=225&amp;zoom=1&amp;docid=QQleY3QF_-GVjM&amp;hl=en&amp;ei=SP_CUeK-DMTnqwHou4CoAg&amp;ved=0CAEQsC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putting-it-all-together.wikispaces.com/" TargetMode="External"/><Relationship Id="rId2" Type="http://schemas.openxmlformats.org/officeDocument/2006/relationships/hyperlink" Target="http://todaysmeet.com/AllTogether"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3276600"/>
            <a:ext cx="7391400" cy="1828800"/>
          </a:xfrm>
        </p:spPr>
        <p:txBody>
          <a:bodyPr>
            <a:normAutofit/>
          </a:bodyPr>
          <a:lstStyle/>
          <a:p>
            <a:r>
              <a:rPr lang="en-US" sz="2000" dirty="0" smtClean="0"/>
              <a:t>Brett Brodeen, Principal</a:t>
            </a:r>
          </a:p>
          <a:p>
            <a:r>
              <a:rPr lang="en-US" sz="2000" dirty="0" smtClean="0"/>
              <a:t>Kelly Duffy, RTI lead teacher</a:t>
            </a:r>
          </a:p>
          <a:p>
            <a:r>
              <a:rPr lang="en-US" sz="2000" dirty="0" smtClean="0"/>
              <a:t>School District of Superior</a:t>
            </a:r>
          </a:p>
        </p:txBody>
      </p:sp>
      <p:sp>
        <p:nvSpPr>
          <p:cNvPr id="2" name="Title 1"/>
          <p:cNvSpPr>
            <a:spLocks noGrp="1"/>
          </p:cNvSpPr>
          <p:nvPr>
            <p:ph type="ctrTitle"/>
          </p:nvPr>
        </p:nvSpPr>
        <p:spPr>
          <a:xfrm>
            <a:off x="304800" y="381000"/>
            <a:ext cx="8382000" cy="1771650"/>
          </a:xfrm>
        </p:spPr>
        <p:txBody>
          <a:bodyPr>
            <a:normAutofit fontScale="90000"/>
          </a:bodyPr>
          <a:lstStyle/>
          <a:p>
            <a:r>
              <a:rPr lang="en-US" sz="6000" b="1" dirty="0" smtClean="0"/>
              <a:t>Putting It All Together</a:t>
            </a:r>
            <a:br>
              <a:rPr lang="en-US" sz="6000" b="1" dirty="0" smtClean="0"/>
            </a:br>
            <a:r>
              <a:rPr lang="en-US" sz="4900" i="1" dirty="0" smtClean="0"/>
              <a:t>A Responsive School Approach</a:t>
            </a:r>
            <a:endParaRPr lang="en-US" sz="4900" b="1" dirty="0"/>
          </a:p>
        </p:txBody>
      </p:sp>
    </p:spTree>
    <p:extLst>
      <p:ext uri="{BB962C8B-B14F-4D97-AF65-F5344CB8AC3E}">
        <p14:creationId xmlns:p14="http://schemas.microsoft.com/office/powerpoint/2010/main" val="35208664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and Leading Team (LLT)</a:t>
            </a:r>
            <a:endParaRPr lang="en-US" dirty="0"/>
          </a:p>
        </p:txBody>
      </p:sp>
      <p:sp>
        <p:nvSpPr>
          <p:cNvPr id="3" name="Content Placeholder 2"/>
          <p:cNvSpPr>
            <a:spLocks noGrp="1"/>
          </p:cNvSpPr>
          <p:nvPr>
            <p:ph sz="quarter" idx="1"/>
          </p:nvPr>
        </p:nvSpPr>
        <p:spPr>
          <a:xfrm>
            <a:off x="457200" y="1676400"/>
            <a:ext cx="8229600" cy="3992563"/>
          </a:xfrm>
        </p:spPr>
        <p:txBody>
          <a:bodyPr>
            <a:normAutofit/>
          </a:bodyPr>
          <a:lstStyle/>
          <a:p>
            <a:pPr marL="342900" lvl="1" indent="-342900">
              <a:buFont typeface="Arial" pitchFamily="34" charset="0"/>
              <a:buChar char="•"/>
            </a:pPr>
            <a:r>
              <a:rPr lang="en-US" sz="3200" dirty="0" smtClean="0"/>
              <a:t>Voluntary membership</a:t>
            </a:r>
          </a:p>
          <a:p>
            <a:pPr marL="742950" lvl="2" indent="-342900"/>
            <a:r>
              <a:rPr lang="en-US" sz="3200" dirty="0" smtClean="0"/>
              <a:t>Teachers, specialists, assistants, </a:t>
            </a:r>
            <a:r>
              <a:rPr lang="en-US" sz="3200" dirty="0" smtClean="0"/>
              <a:t>admin</a:t>
            </a:r>
            <a:endParaRPr lang="en-US" sz="3200" dirty="0" smtClean="0"/>
          </a:p>
          <a:p>
            <a:pPr marL="742950" lvl="2" indent="-342900"/>
            <a:r>
              <a:rPr lang="en-US" sz="3200" dirty="0" smtClean="0"/>
              <a:t>Lunch time meetings</a:t>
            </a:r>
          </a:p>
          <a:p>
            <a:pPr marL="742950" lvl="2" indent="-342900"/>
            <a:r>
              <a:rPr lang="en-US" sz="3200" dirty="0" smtClean="0"/>
              <a:t>Hired people with similar philosophy</a:t>
            </a:r>
            <a:r>
              <a:rPr lang="en-US" dirty="0" smtClean="0"/>
              <a:t/>
            </a:r>
            <a:br>
              <a:rPr lang="en-US" dirty="0" smtClean="0"/>
            </a:br>
            <a:endParaRPr lang="en-US" dirty="0" smtClean="0"/>
          </a:p>
          <a:p>
            <a:pPr marL="0" indent="0">
              <a:buNone/>
            </a:pPr>
            <a:endParaRPr lang="en-US" dirty="0"/>
          </a:p>
        </p:txBody>
      </p:sp>
    </p:spTree>
    <p:extLst>
      <p:ext uri="{BB962C8B-B14F-4D97-AF65-F5344CB8AC3E}">
        <p14:creationId xmlns:p14="http://schemas.microsoft.com/office/powerpoint/2010/main" val="32015200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and Leading Team (LLT)</a:t>
            </a:r>
            <a:endParaRPr lang="en-US" dirty="0"/>
          </a:p>
        </p:txBody>
      </p:sp>
      <p:sp>
        <p:nvSpPr>
          <p:cNvPr id="3" name="Content Placeholder 2"/>
          <p:cNvSpPr>
            <a:spLocks noGrp="1"/>
          </p:cNvSpPr>
          <p:nvPr>
            <p:ph sz="quarter" idx="1"/>
          </p:nvPr>
        </p:nvSpPr>
        <p:spPr>
          <a:xfrm>
            <a:off x="457200" y="1524000"/>
            <a:ext cx="8229600" cy="4144963"/>
          </a:xfrm>
        </p:spPr>
        <p:txBody>
          <a:bodyPr>
            <a:normAutofit/>
          </a:bodyPr>
          <a:lstStyle/>
          <a:p>
            <a:pPr marL="342900" lvl="1" indent="-342900">
              <a:buFont typeface="Arial" pitchFamily="34" charset="0"/>
              <a:buChar char="•"/>
            </a:pPr>
            <a:r>
              <a:rPr lang="en-US" sz="3200" dirty="0" smtClean="0"/>
              <a:t>Book </a:t>
            </a:r>
            <a:r>
              <a:rPr lang="en-US" sz="3200" dirty="0" smtClean="0"/>
              <a:t>Study </a:t>
            </a:r>
            <a:r>
              <a:rPr lang="en-US" sz="3200" dirty="0" smtClean="0"/>
              <a:t/>
            </a:r>
            <a:br>
              <a:rPr lang="en-US" sz="3200" dirty="0" smtClean="0"/>
            </a:br>
            <a:r>
              <a:rPr lang="en-US" sz="3200" dirty="0" smtClean="0"/>
              <a:t>(</a:t>
            </a:r>
            <a:r>
              <a:rPr lang="en-US" sz="3200" dirty="0" smtClean="0"/>
              <a:t>to build philosophical foundation): </a:t>
            </a:r>
            <a:endParaRPr lang="en-US" sz="3200" dirty="0" smtClean="0"/>
          </a:p>
          <a:p>
            <a:pPr marL="742950" lvl="2" indent="-342900"/>
            <a:r>
              <a:rPr lang="en-US" sz="3200" u="sng" dirty="0" smtClean="0"/>
              <a:t>What </a:t>
            </a:r>
            <a:r>
              <a:rPr lang="en-US" sz="3200" u="sng" dirty="0" smtClean="0"/>
              <a:t>Great Teachers Differently </a:t>
            </a:r>
            <a:r>
              <a:rPr lang="en-US" sz="3200" dirty="0" smtClean="0"/>
              <a:t>(</a:t>
            </a:r>
            <a:r>
              <a:rPr lang="en-US" sz="3200" dirty="0" smtClean="0"/>
              <a:t>Whitaker, 2009)</a:t>
            </a:r>
            <a:endParaRPr lang="en-US" sz="3200" dirty="0" smtClean="0"/>
          </a:p>
          <a:p>
            <a:pPr marL="742950" lvl="2" indent="-342900"/>
            <a:r>
              <a:rPr lang="en-US" sz="3200" u="sng" dirty="0" smtClean="0"/>
              <a:t>Leaders of Learning </a:t>
            </a:r>
            <a:r>
              <a:rPr lang="en-US" sz="3200" u="sng" dirty="0" smtClean="0"/>
              <a:t/>
            </a:r>
            <a:br>
              <a:rPr lang="en-US" sz="3200" u="sng" dirty="0" smtClean="0"/>
            </a:br>
            <a:r>
              <a:rPr lang="en-US" sz="3200" dirty="0" smtClean="0"/>
              <a:t>(</a:t>
            </a:r>
            <a:r>
              <a:rPr lang="en-US" sz="3200" dirty="0" err="1" smtClean="0"/>
              <a:t>Dufour</a:t>
            </a:r>
            <a:r>
              <a:rPr lang="en-US" sz="3200" dirty="0" smtClean="0"/>
              <a:t> &amp; </a:t>
            </a:r>
            <a:r>
              <a:rPr lang="en-US" sz="3200" dirty="0" err="1" smtClean="0"/>
              <a:t>Marzano</a:t>
            </a:r>
            <a:r>
              <a:rPr lang="en-US" sz="3200" dirty="0" smtClean="0"/>
              <a:t>, 2011)</a:t>
            </a:r>
            <a:r>
              <a:rPr lang="en-US" dirty="0" smtClean="0"/>
              <a:t/>
            </a:r>
            <a:br>
              <a:rPr lang="en-US" dirty="0" smtClean="0"/>
            </a:br>
            <a:endParaRPr lang="en-US" dirty="0" smtClean="0"/>
          </a:p>
        </p:txBody>
      </p:sp>
    </p:spTree>
    <p:extLst>
      <p:ext uri="{BB962C8B-B14F-4D97-AF65-F5344CB8AC3E}">
        <p14:creationId xmlns:p14="http://schemas.microsoft.com/office/powerpoint/2010/main" val="482003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Great teachers DO Differently</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0056" y="1465942"/>
            <a:ext cx="4767943" cy="4767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1771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758952"/>
          </a:xfrm>
        </p:spPr>
        <p:txBody>
          <a:bodyPr>
            <a:normAutofit/>
          </a:bodyPr>
          <a:lstStyle/>
          <a:p>
            <a:r>
              <a:rPr lang="en-US" dirty="0" smtClean="0"/>
              <a:t>What Great Teacher DO Differently</a:t>
            </a:r>
            <a:endParaRPr lang="en-US" dirty="0"/>
          </a:p>
        </p:txBody>
      </p:sp>
      <p:sp>
        <p:nvSpPr>
          <p:cNvPr id="3" name="Content Placeholder 2"/>
          <p:cNvSpPr>
            <a:spLocks noGrp="1"/>
          </p:cNvSpPr>
          <p:nvPr>
            <p:ph sz="quarter" idx="1"/>
          </p:nvPr>
        </p:nvSpPr>
        <p:spPr>
          <a:xfrm>
            <a:off x="152399" y="2667000"/>
            <a:ext cx="8839201" cy="2819400"/>
          </a:xfrm>
        </p:spPr>
        <p:txBody>
          <a:bodyPr>
            <a:normAutofit/>
          </a:bodyPr>
          <a:lstStyle/>
          <a:p>
            <a:pPr marL="742950" lvl="2" indent="-342900"/>
            <a:r>
              <a:rPr lang="en-US" sz="3200" dirty="0" smtClean="0"/>
              <a:t>Why </a:t>
            </a:r>
            <a:r>
              <a:rPr lang="en-US" sz="3200" dirty="0" smtClean="0"/>
              <a:t>lo</a:t>
            </a:r>
            <a:r>
              <a:rPr lang="en-US" sz="3200" dirty="0" smtClean="0"/>
              <a:t>ok at Great</a:t>
            </a:r>
          </a:p>
          <a:p>
            <a:pPr marL="742950" lvl="2" indent="-342900"/>
            <a:r>
              <a:rPr lang="en-US" sz="3200" dirty="0" smtClean="0"/>
              <a:t>It’s people, Not programs</a:t>
            </a:r>
          </a:p>
          <a:p>
            <a:pPr marL="742950" lvl="2" indent="-342900"/>
            <a:r>
              <a:rPr lang="en-US" sz="3200" dirty="0" smtClean="0"/>
              <a:t>Who is the variable</a:t>
            </a:r>
          </a:p>
          <a:p>
            <a:pPr marL="742950" lvl="2" indent="-342900"/>
            <a:r>
              <a:rPr lang="en-US" sz="3200" dirty="0" smtClean="0"/>
              <a:t>Base all your decisions on your best people</a:t>
            </a:r>
          </a:p>
          <a:p>
            <a:pPr marL="742950" lvl="2" indent="-342900"/>
            <a:endParaRPr lang="en-US" sz="3200" dirty="0" smtClean="0"/>
          </a:p>
          <a:p>
            <a:pPr marL="342900" lvl="1" indent="-342900">
              <a:buFont typeface="Arial" pitchFamily="34" charset="0"/>
              <a:buChar char="•"/>
            </a:pPr>
            <a:endParaRPr lang="en-US" dirty="0" smtClean="0"/>
          </a:p>
          <a:p>
            <a:pPr marL="0" indent="0">
              <a:buNone/>
            </a:pPr>
            <a:endParaRPr lang="en-US" dirty="0"/>
          </a:p>
        </p:txBody>
      </p:sp>
    </p:spTree>
    <p:extLst>
      <p:ext uri="{BB962C8B-B14F-4D97-AF65-F5344CB8AC3E}">
        <p14:creationId xmlns:p14="http://schemas.microsoft.com/office/powerpoint/2010/main" val="16716152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Leaders of Learning</a:t>
            </a:r>
            <a:endParaRPr lang="en-US" dirty="0"/>
          </a:p>
        </p:txBody>
      </p:sp>
      <p:sp>
        <p:nvSpPr>
          <p:cNvPr id="3" name="AutoShape 2" descr="data:image/jpeg;base64,/9j/4AAQSkZJRgABAQAAAQABAAD/2wCEAAkGBhQSERQUExQUFBUUGBQVFRUWFRcWFxUUFBcXGBQUFxcXHCYfFxkjGRUYHy8gIycqLCwwFh8xNTAqNSgrLCkBCQoKDgwOGg8PGikkHSQwLiwpKSkpLCksLykqKiwsKSkpKSwsLCwpKSwsLCkpLCwsKSwpLCkpKSkpKSwsKS0pLP/AABEIAOEAnAMBIgACEQEDEQH/xAAbAAABBQEBAAAAAAAAAAAAAAAFAAMEBgcCAf/EAEgQAAIAAwUBCwkFBwMEAwAAAAECAAMRBAUSITFBBhMiNFFTYXFzsrMHFjIzgZGSodIXUnKT0RQjJEJiorGCwfAVJYPxNWPD/8QAGgEAAwADAQAAAAAAAAAAAAAAAAECAwUGBP/EACwRAAIBAgIIBwEBAQAAAAAAAAABAgMRBBITITEyM0FRcSIjUlOBsfBhkRT/2gAMAwEAAhEDEQA/ADvk+3Jy7Qu/s8wNJnLhVcOE4AkwYqrXU0yOkagqgEmmZ1PLFL8k3FZ3bHw5cH7ZaAmNmJCriYnPIDM6R5qtbRpWV7lRhmDFYVYpvntZOePwv+keee1k54/C/wCkLSVvbf74DwepFzrCrFN89rJzx+B/0hee1k57+1/0g0lb23++A8v1IuVYVYpvnrZee/tf9IXntZOePwv+kGkre2/3wHg9SLlWFWKb562Xnv7X/SF562Tnv7X/AEg0lb23++A8HqRcqwE3S7lpdtCCY7rvZYjBhzxADPEp5IEeetl54/C/6QvPWy88fhf9INJW9t/vgPB6kM/ZNZuen++X9EL7J7Nz0/3y/oh7z2snPH4X/SF562Xnj8L/AKQZ63tsPB6kM/ZPZuen++X9EL7J7Nz0/wB8v6Ie89rJzx+B/wBIXntZOe/tf9IWer7bDwepDP2T2bnp/vl/RC+yazc9P98v6Ie89rJz39r/AKQ/Yd1FnnOJcuZiY1oMLDTM6iB1KsVd02NKDdlJEL7JrNz0/wB8v6IzW8rMJc6bLBJCTJiAnUhHKgmm2gjd7Aa1jDb941aO2neI0ZKc88VIUlZ2NG8k3FZ3bHw5cFd0PqLR2czumBXkm4rO7Y+HLgpuh9RaOzm90xhr70O5UdkuxjwhR7HkdcthoNQo9EKPVWADwCOgsehY7AhDscYY9wx3hj3DAOw3hjzBDuGPKQBYaIjwiHSI5IguKw1CjoiPIYjyD24cfxsv8MzuGAVIO7h+Oy/wzO6Y8uM4E+xlocRGt3dtjDr+41aO2neI0bjd+2MNv3jVo7ad4jRzuG4S+fs3VTeZo3km4rO7Y+HLgpui9RaOzm90wL8k3FZ3bHw5cFN0PqLR2c3umJr70O4R2S7GR2WzGYwUFQTpjYKK7BU7eSJl63FMsxAm4FY0OEOGahrRsIzpkc4h2X00/GneEWbyl8e/8UvvPHTubU1E0iinFsrthsTTXCKUBNKY2CgkmgAJ2knSJ1r3PzJLYJjSUYUOFpqg0OkMXMP4iR2srvrFt3T3E8+8vRbe2WUGcUyAU1Oe0U5IU6jjO19RcIJxuVO13c0oIWwkTFLKUYOCAaHMdMKVYmZHcCqyymI8mM0X5xwJzMqAngoGCDLghmxHPrPzi57kpKPKm2QjhTpW+k9LEhB7FCt/qhTqOEbsqMFKVin2ezFyFBUV2swUdVTtgha9zkySwSa8mWzCoDTQMiaVrpqIhpLowBGYYAjpDUPzEWTyhitrXsl77wSm8yS5jUUk2yv2+55smm+JQN6LAhlbqYZGHLFcE2cjOm9lVFW/eAFBn6QOmQrFg3Ipv0i0WV81C45f9DZjg8lGAI9sebjELWe20GbSxkNpwvlGN1pJPqilTTaK3Z7maYwVJkhmbIKJy1J5B0wrtuGbaCRKwMy1qpdQ1AaYqHZU6w+bteRKlziGlvvoCVp/ImLFTPOsGfJuP4mZ2R76mLlUkouSJUE2kyveb00o7pvc1Zfp724cqBWpK8mRz6Ih2K7nnEhKUUFnZmCqiDVmY6D/ADFm3JS2sjzbRPVpctZbLw1KmYzMCqKpFXOXzhncWsqalossw4DaFXAelanCOUioNNucLTSSf8sLRK6AZudzLeajS5kuX6bI/o1IABVgGqeWlIn7iOOp1TO4Yavi5Z9iLo4GCau94wKo6hgwz2MCNDymHtw/HU/DM7piMQ74ebvfUKCtUirGtXftjDb941aO2neI0bld+2MNv3jVo7ad4jRoMNwl8/Zt6m8zRvJNxWd2x8OXBXdF6i0dnN7pgV5JuKzu2Phy4KbovUWjs5vdMKvvQ7hHZLsZHZfWJ+NO8ItHlK49/wCJPk0yKxZbS0tsSEBhWhIDU6QGyr0xPfdBaXPDnFyNC6S2p71jppQlnUlyNLFrK4sfu+wYGscwn100UH9KTUWtekkwV3Yz97vIzFClkWUwry4SM6ZwFF8z8SsZlWQYUOBKKCQSAMNBmAa65Q898WhzV5mM8rJLJp1lYhwm5XkZlJKLSPLLdBZZJqAJztLHQEpjaulAC3w1gjde6DDakmhJQQuFxBeEJRog4Vfu0PsiEL2n1B330QyrwEoof0qDDTOmfXDcuewbGCMXLhUjP+mmEe6G4Sd1IeZK1gzuvu7erYSMlmlZi9ZIDj4s/wDVD/lA40vZL33gS98WhyC80thqVxKhoSKZVXKBE7d1OaYasZgWZvWJlllqjNyowVwKNp1JAjGoSWVvkU2ncMLfZsFnaYAN+tP7qzq2mFc5k9hrgWvtNBE3cDKYWO3YyxLJUBtQuBgoPSQKkbMUU27bS1rnNappdyeBJxHJJaHLoqTU0AypWLHIvWfLXDLmlF2gKmfWaZ6nWCVNyTfNgpJMhWWrIklQtGmKw5cRUJTqz+UWfcJIwW2clQcCOldhwzFFfkYBC85ykEOARoRLlggjaODHFnvWfLrvc0oWJZmAXExY1NSRXXZpFThKUWkTGSTuHdzxFtscyyTCDMl1eSzZmgJoa9BND0NFVN2Nvc1yCDIdFddqliwxVGlCPnWHhbpizBNVyswaOoC0ypoBSlOiE192jEzb8xL0DkqvDC1oHFKMKE6w4wlF+HYKUoytfaG7uvt5932yXaDjElAUmN6QYk4FJ/mIYCh1zgXuH47L/DM7hgdarwmOgRioQHFgRFRSw/mYKBiPXWCO4kfxsvqmdwxirwy0KjFGV5xNau7bGG37xq0dtO8Ro3K7tsYbfvGrR207xGjRYbhL5+za1N5mjeSbis7tj4cuCm6L1Fo7Ob3TAvyTcVndsfDlwU3Q+otHZze6YWI3odwjuy7FFm3TIF3rat7fGz73g344Rmy4q4anStIAyjQgkVpqK0qOSuyLPaf/AISV257zxWBHS0W2nd8zUTVmrFlvu6pMiXZnWW7GehcqZp4NFU0BC5+ltiBNMoygVUpMxlWQzMfAw1DZgUzyg9umZBIsG+K7fuz6DKtBhl1riU1+UA72YG0TiCCN8cgg1FK7OiMdJuW0yySRLue5DOlT3A9UlV6WrUj4QfeIh2amIYgWBIFA2E56GtIsO5mbvU+SpZArIQ6mYobHNoy1StagKg9pgZeF37zaWl7FcYfwsar8jAptykv8G46kwhe13yJFpWSUcqQhL77wlxkioWlDSkVfdxYBImfsynOe6oXAAYSiA0xiAMzhBFOnqjRLxu6XOtzVLb4ktHCZBXoWoMWozpXoMVI1nWpJk5QZm+qaEerIIXCOoCnsjFTk5c+RckkK17m/2WVJw5y2RcJrXCxFStfbUHbDbBN5rgOPFgxY8s1LFsOH2U0g1uevFWU2WdnLmEiWT/I1Twa7M8xyHLbA+9btaQDLfZMqDTJlwGhH/NYuM3uy2kyitqHLfdspbHKnhGxzWK0MwlV9Phejn6OnTDsjc7Ln2XfJGITRUmWzhqhcjTLbqD7IdvYf9tsvaN/+sC7PeL2cyJiagTQV2MpmZqf9uQ0hJya1PXdjtG+sgXbKVpqq6sQxCmjFStTmdDXqMOXPc/7VMan7qUi43YnHgQdJpiJofdFivO7UmPKtlnzR2BmAfyN96mzPI+/bEK4F/wC227D6VM/w4R/tWKdVuOZE5NdmV6dbLOW4Eht7GjGcwmsPvaYAdtKQYuKwJKt8kS3MxHlGYGK4cnV8qDkpQ9NYr0qzlmCqKk6AU2Z7dMhFg3M3VOlWyUZqOgKzFXHT7pNAK6VJPticUrUZa+RFLXNajTLu0PsjDr+41aO2neI0bhd2h9kYdfvGrR207xGjR4bhL5+zZ1N5mjeSbis7tj4cuCu6E/uLR2c3umBXkm4rN7Y+HLgpuh9RaOzm90xNfeh3HHZLsUdr1sxsCWXfmDq++Y95crmxOHl0bXoiHJmyEkzUEzE80ygG3pwERWxOc9uhy5IEpD8sR0qpWWpmoz35Fkvm9rPPlWdFmkGQhUkyno1VUVFM9V2xGs72dZeAvXFMRmYSm4MpA1VFc6kkfKBaw8ghKlZWuXnu7kl3DTS+MZvjx4SMJriHB1y0g1ft7We0TJcxXZSoAespqEA1BHtqPaIAoIeUQnTTsylIM3pfivaVtEhjVQowshXTFiqTkQQaR1brfZ5k9Zys6Zq0xTLY5rQkgjUkD5QIVY7wxKpJFZ2cTEFTQ4hsNCup5DnE2874M6VJR83llqt95SBhY9Ow9VYi4Y4KxeVOz6E3sEbfeclrJLkB2LSmLV3tgrenkDs9LbyQLtbyyksK9WQNUYGAONq5Mcso5YQ04hRp25hKVydcd+Gzl1OcqYrBhyMRQOBy6Ajq5IiXDfRszElcct1wTU+8vKP6hU+wmI7Qy0Xo4u/9JzMctVisxPBtH7v7rSpm+AfdoBhY9OKkHbvv79rvGS4TAsuW8tKkYiMJqWpkOoRV5kFdxvHE6pndMefFU1oZN8kOlLxpI1W7tDGHX7xq0dtO8Ro3G7tvsjDr941aO2neI0aPD8JfuZsqm8zRvJNxWb2x8OXBTdB6mf8Agmd0wL8k3FZvbHw5cFN0PqZ/4JndMTX3odwjsl2MmUQ/LEMJBfc7ZRMtMpWzBNSOUKCadWQjqKk8kXLoaeEc0rDJkMoBKsA2hIIB6q6x2kSr9tBe0TST6LFQNgC5UA9kO2exqVQ58JJ7EV2yq4aCnRnGONS8FJ8zK42lZEZYeUQ8l1vnkKgkEVzqtcQ02EU9o5Y7s8oYXJzwlAKGlcRpt6obkh2G1EdgRKe7iDQZgVz1qAxWtPYfdHS2E1oKH0qUNCcLYa+8QsyHZkMiOGES5tnotag50oM9NY8SyY14JBbataEZ0qBShGY2wZkFiA4hloJfsBZVw0JOLbqBgAI+POGpN2lmSuatQ5HVCVqw+IQ1JCaYMeG7RJZcmUrXSoIqOUV1h14MSRvl3zMWZkuChOoBpUDozPviatXRpS5NhGGa6Ky8FNx3HE6pndMDHgnuP42nVM7pgxXAn2Jp8RGqXZofZGH37xq0dtO8Ro3C7ND7Iw+/eNWjtp3iNHPYfhL9zNpU3maN5JeKze2Phy4KboPUz/wTO6YF+Sbis3tj4cuCm6H1Fo7OZ3TE196HcI7JdjJ0g7uR43L/ANfdaAKGD+45K2pDsUOxPIMJFT746PFcGXY1VHfQzep/iJ3aP/mPJc9qUqaAEdQb0h1GsezZqvPdieCzTGGuepXTlyiXhkZ5mnCoRiz4TYdRphw1/wDcENUEmuRbXiY0s5q6tXLaa61H6w7KmMuhIr7K0/8AdfbHf7QuJjyygoOdA+BAdc9jCvTD8pkIUO9aEknhaHexQdQDe7qht/wBpZzUGZy0/wCf81h39oblO0a7Can5x6BKpqa06deXTP5e2Haya7QKnSpNKjDrsw1rE3XQdn1GRaGG07fmKH5Q2ZjU1NBp0fpEpd6oK65V9LWqVp0Ux+6GVcYHXEBVkpWtKDFnp0iC/wDB2IzWhvvHbt5aE/4EMmewzxMM9c9cv0HuETaSa65ZZknOo6BkQaxw7ysFMzQkqOEK1EuuI0yNA0Vf+Ct/QbOmE0rnQADqGkF7s4hausf4WIE/eqGmtFwkVNWwjFUH+qsTbnfFZbVLHpUxgbSBr/iPPitdNaua+yqWqXwytzIJ7j+OJ1TO6YFOYK7juOJ1TO6Yz4rgS7GKnxEapdmh9kYffvGrR207xGjcLt0PsjD7941aO2neI0c9h+Ev3M2lTeZo3km4rN7Y+HLgpuh9RaOzmd0wL8k3FZ3bHw5cFN0PqLR2c3umJr70O447JdjJUMWDcoweYZDZy5ysGpkaqKqQRns00ivJB3cef4uV/r7rR0eKXkyNTQ30RZ0ko7KdVYr7iR/tHSGO72P8RO7R/wDJhpYum7xTfQctTZMSznCGGdSwoASRhCknq4QhxZbfdPuMcSbcVUKAMsfL/Phr3B84li9DStOFiDDWmswnbrVzlCbkilY4EptMLe4wqGlaGnL/AIjr/qTVrlqTtyqVLAV/CI8mW1mFDkM9MqVbFSmhzg8Qah2ZY2Gw6YtDTDlwgdCMxpDcuzlmApStcyDsr+lI8FtIBAAoa5Z0FaaDZoI7e9G5BqW26nFU6/1t8onxD1EQoeQ8uhhqdLKmhFCNnXnEs3m1ScsyDtpUV0GwZxEtE7ExY0FaadAp/tFxvzJduRHcwVuKSFlz7RtkrwBsxkekeWmWRyzgSxg3dh/gLV1j/Ajz4ttU7f1F0leRWp0ypJOpqTlTM9AgpuMP8YnVM7hgQ8FtxvHE6pncMZMUrUJJdDFSfmI1a7tDGHX7xq0dtO8Ro3G7tvsjD7941aO2neI0c/h+Ev3M2tTeZovkm4rO7Y+HLgpui9RaOzm90wL8k3FZ3bHw5cFN0XqLR2c3umJr70O447JdjI1MG9yUwC1yq7Sw96mnzgCph+TMKkEGhUggjYRoY6irDPBx6mlpytJMK3wKWicP/sb5msR1MOXhehnsHZVD0ozLUY+QkVpXpEMgxNJNQSZlk7tsfVoJJYwUWmTAsH6imNcv9JXrgUDDgaKkmwTsF1sQO90OwVqpzq7gEiuvB0hs2ICvDFQATls4NSCdfSHzgeDHWKIyvqVmQR/6brw/RNMgdaMa15OBr/UI5e7qEAsM6kUB0AJz5Dlp0wPxR5WDK+oXRKtlmCBcySa15NFI+TfKILGPWaG2aLSsSzljBy7zS7rUTtYAddF/57IAkw/bL3Z5SygFSWprhWubfeYk1JjDXpyqKMVsun/hUJKN2DngvuL44nVM7pgMTBncUf41PwzO4YeL4E+xjpcRGsXcNYw6/eNWjtp3iNG43dofZGG37xq0dtO8Ro57DcJfP2bapvM0XyTcVndsfDlwV3ReotHZze6YF+Sbis7tj4cuCu6L1Fo7Ob3TE4jeh3HHdl2MeEOLDUPLKYioVqZ50NMtY6w0KHUMOq0MhTQGhodDQ0J5Adph1ZbaYWryUNctcoTaMqHgY7DQ0AaVINNh2H2x2qkmlDXkpnpXSJKHQ0e444CHTCanQUNT1cseMCNQR1wXQxzHHhaPDKYCpBA1rQ0py1pSPCjUBwnPQ0ND1HbBdAeExwTHe8N91uT0TrydcNFDnkctcjl1wXQjhzDTGO2RqVoaaVoadVY4Nmf7rdPBOVdK5ZRSaIY0xgzuJ47L/DM7hgG+VRt0pBvcPx2X+GZ3THnxfAn2HR4iNbu7Q+yMNv3jVo7ad4jRuV3bfZGG37xq0dtO8Ro53DcJfP2bmpvM0byTcVndsfDlwV3ReotHZze6YFeSbis7tj4cuCu6H1Fo7Ob3TCr70O4R3ZdjHqQeupqLZcwp32eVYnJWKpgLLtUkEUNIDSbMWVmGGiULEtSgY0HzyjqZd7qWDDDgw4idAG9HPbXZHTzyzVrmkjeLvYM3dMCpZ8eVHtWp9F2loJZI2cPb0QzcqssxMVQKTsi1DXejU02VNBXaRA4WB+HUAYAparAUD+iRyg1GfTDjXe6hsVFwMqNVgKM1SvvoTGLJFXVzJmb5BDDikSFAPrJtRWpApLzI2aH3RNs8wNOss0HaEbZQyjQE8gwFc/6TAZLuc0phzfexwhnMyOEctaj3x0lgcgngimGtWAIxsVWoOlWWFkj6vzKUn0C9hbhWU6KJr1B1VsQqSx2EUy6DEJ3Ak4W9LfCV20TDRuoE0y6IhSbOWxUpwQWNTTgrqenWPJYqQBSpNM8s+uHGkk9uwHU/hY5MwA2FmICormZU5Bd8aoPWuVOmIdoYPZ5GDRJk6ormgZ1K15Bh29EQmuiaGmqVAMkYplWFFGWYO3UaRFMhsGOnBxYK/wBVMVPdBGEb3uNyfQMicv7K1amtoZhQ0OcshWptGIiOGtAf9kZTmpJmmtKOZuJnboK0NTkaUiB/0uYcJAU40aYoDCrItcRA6KHLXKGpV3O4quE0TfTwgMKDa2wdWsPJHbcnM+gRvGYsyzuJIyFqmOEGRWW6cA02DZXZCss1d4teLNTNs+QahYK7YiD0DbAU2dt73zDwMWCv9WHFT3Q5NupwJbELSYCUbECDQVIJ/lamdDD0cbZbk53e9h7dHi/apxZgxLVxKAAwpwSKE5YaRL3D8dl/hmdwwJlXe7YQBm9d7WtC9DTgjbnkNK0MF9w/HU/DM7hicTZYeSXQKXFTZrV3bfZGG37xq0dtO8Ro3K79vsjDb941aO2neI0c/huEvn7NxU3maN5JuKzu2Phy4K7ovUWjs5vdMCvJNxWb2x8OXBTdD6i0dnN7picRvQ7hHZLsZXYrUElThUYmEvCCMQJVwxypTQbYk222ownIrcGY8uYjNUkYVIMtiRUellr6MCoUdQ6MW7mj0jWoMNeKlZigqP3VnlJiUkMZRqzEUOWuREdz7xlkTsBFXmIyiYCagI6u2hpm2W0UEA49if8AniVpWG7FbpctZa4qhZ+JqAg73hVcS5ZHInliPJnqsqemIEsZeH0uEEYkmtMsjtgZWOg0PQINIwldzhVmsWUVlzJYFeEWYLTLk1zhmXQOvCBFVJNCBykaVyzGkRMUe4ovJrb6izFka+5bI9TRms29MaNw5oZQpyGQwIM+mIki2y95myWYAFUZDwiN+Q19HDwahmWvQIDY48xRjVBLYU6rLCt5ysEpC9KWaZKLAMCswszKMQFcJrQ0yzMRVtEsSFlLMA3w457UapK+rlLwc1Bz5KnkEByY5rDVBITqsMWa2y94myWYAFUdDwiN+Q10w1WoZlr0CFYb1VA8tzilugIIrwJ6S6K4yrrwTygwHEeRWhTFnYZk3oheyTGy/Z1RXWhq29MWBXYagjWlDEnchOx28MRTFvzU5MQYn/MV6Du4fjqfhmdwx58VTUaM2uhdKTdSJrd3bfZGG37xq0dtO8Ro3K79DGG37xq0dtO8Ro5/DcJfP2bipvM0XyTcVm9sfDlwftsgPjVhVWxKRyg5ERSvJ/urs9lkTEnOVZphYAI7cHAgrVQaZqcosx8odg5w/kzfoiq9J1UrO1hQko7SN5n2TmR8T/VC8zrJzI+J/qiR9oVg5w/kzfoj37Q7Bzh/Jm/RGPR1/cDy/SRvM+ycyvxP9ULzPsnMj4n+qJH2h2DnD+TN+iF9odg5w/kzfog0df3A8v0kfzOsnMr8T/VC8z7JzK/E/wBUSPtDsHOH8mb9EL7QrBzh/Jm/RBo6/uB5fpGPM+ycyvxP9UeeaFk5lfif6ok/aHYOcP5M36IX2h2DnD+TN+iHo6/uB5fpI3mhZOZX4n+qPfNCycyvxP8AVEj7Q7Bzh/Jm/RC+0Owc4fyZv0QaOv7geX6SN5n2TmR8T/VC8z7JzK/E/wBUSftDsHOH8mb9EL7Q7Bzh/Jm/RBo6/uB5fpI3mfZOZX4n+qF5n2TmR8T/AFRI+0Kwc4fyZv0R79odg5w/kzfohaOv7geX6SN5n2TmR8T/AFQ/YtzlnkuHlygrCoBqx111Me/aFYOcP5M36I9+0Owc4fyZv0QnSrNWdQacFrUQ5d+2MOv3jVo7ad4jRqy+UWwDSa35M36Iya9Z4efOdc1eZNZTSlVZ2INDpkYz04aOCiTJ3dyJChQoskUKFCgAUKFCgAUKFCgAUKFCgAUKFCgAUKFCgAUKFCgAUKFCgAUKFCgA/9k="/>
          <p:cNvSpPr>
            <a:spLocks noChangeAspect="1" noChangeArrowheads="1"/>
          </p:cNvSpPr>
          <p:nvPr/>
        </p:nvSpPr>
        <p:spPr bwMode="auto">
          <a:xfrm>
            <a:off x="63500" y="-1571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1608754"/>
            <a:ext cx="3295650" cy="474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33777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Leaders of </a:t>
            </a:r>
            <a:r>
              <a:rPr lang="en-US" dirty="0" smtClean="0"/>
              <a:t>Learning</a:t>
            </a:r>
            <a:endParaRPr lang="en-US" dirty="0"/>
          </a:p>
        </p:txBody>
      </p:sp>
      <p:sp>
        <p:nvSpPr>
          <p:cNvPr id="3" name="Content Placeholder 2"/>
          <p:cNvSpPr>
            <a:spLocks noGrp="1"/>
          </p:cNvSpPr>
          <p:nvPr>
            <p:ph sz="quarter" idx="1"/>
          </p:nvPr>
        </p:nvSpPr>
        <p:spPr>
          <a:xfrm>
            <a:off x="228600" y="1600200"/>
            <a:ext cx="8763000" cy="4754563"/>
          </a:xfrm>
        </p:spPr>
        <p:txBody>
          <a:bodyPr>
            <a:normAutofit/>
          </a:bodyPr>
          <a:lstStyle/>
          <a:p>
            <a:pPr marL="742950" lvl="2" indent="-342900"/>
            <a:r>
              <a:rPr lang="en-US" sz="3200" dirty="0" smtClean="0"/>
              <a:t>School improvement means…</a:t>
            </a:r>
            <a:br>
              <a:rPr lang="en-US" sz="3200" dirty="0" smtClean="0"/>
            </a:br>
            <a:r>
              <a:rPr lang="en-US" sz="3200" dirty="0" smtClean="0"/>
              <a:t>				people improvement</a:t>
            </a:r>
          </a:p>
          <a:p>
            <a:pPr marL="742950" lvl="2" indent="-342900"/>
            <a:r>
              <a:rPr lang="en-US" sz="3200" dirty="0" smtClean="0"/>
              <a:t>Creating a collaborative culture</a:t>
            </a:r>
          </a:p>
          <a:p>
            <a:pPr marL="742950" lvl="2" indent="-342900"/>
            <a:r>
              <a:rPr lang="en-US" sz="3200" dirty="0" smtClean="0"/>
              <a:t>Ensuring effective instruction</a:t>
            </a:r>
          </a:p>
          <a:p>
            <a:pPr marL="742950" lvl="2" indent="-342900"/>
            <a:r>
              <a:rPr lang="en-US" sz="3200" dirty="0" smtClean="0"/>
              <a:t>Continuous monitoring of Student learning</a:t>
            </a:r>
          </a:p>
          <a:p>
            <a:pPr marL="742950" lvl="2" indent="-342900"/>
            <a:r>
              <a:rPr lang="en-US" sz="3200" dirty="0" smtClean="0"/>
              <a:t>Challenging students to move to the next level, or responding when they don’t.</a:t>
            </a:r>
          </a:p>
          <a:p>
            <a:pPr marL="742950" lvl="2" indent="-342900"/>
            <a:endParaRPr lang="en-US" sz="3200" dirty="0" smtClean="0"/>
          </a:p>
          <a:p>
            <a:pPr marL="342900" lvl="1" indent="-342900">
              <a:buFont typeface="Arial" pitchFamily="34" charset="0"/>
              <a:buChar char="•"/>
            </a:pPr>
            <a:endParaRPr lang="en-US" dirty="0" smtClean="0"/>
          </a:p>
          <a:p>
            <a:pPr marL="0" indent="0">
              <a:buNone/>
            </a:pPr>
            <a:endParaRPr lang="en-US" dirty="0"/>
          </a:p>
        </p:txBody>
      </p:sp>
    </p:spTree>
    <p:extLst>
      <p:ext uri="{BB962C8B-B14F-4D97-AF65-F5344CB8AC3E}">
        <p14:creationId xmlns:p14="http://schemas.microsoft.com/office/powerpoint/2010/main" val="36762025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and Leading Team (LLT)</a:t>
            </a:r>
            <a:endParaRPr lang="en-US" dirty="0"/>
          </a:p>
        </p:txBody>
      </p:sp>
      <p:sp>
        <p:nvSpPr>
          <p:cNvPr id="3" name="Content Placeholder 2"/>
          <p:cNvSpPr>
            <a:spLocks noGrp="1"/>
          </p:cNvSpPr>
          <p:nvPr>
            <p:ph sz="quarter" idx="1"/>
          </p:nvPr>
        </p:nvSpPr>
        <p:spPr>
          <a:xfrm>
            <a:off x="457200" y="1371600"/>
            <a:ext cx="8458200" cy="4754563"/>
          </a:xfrm>
        </p:spPr>
        <p:txBody>
          <a:bodyPr>
            <a:normAutofit/>
          </a:bodyPr>
          <a:lstStyle/>
          <a:p>
            <a:pPr marL="342900" lvl="1" indent="-342900">
              <a:buFont typeface="Arial" pitchFamily="34" charset="0"/>
              <a:buChar char="•"/>
            </a:pPr>
            <a:r>
              <a:rPr lang="en-US" sz="3200" dirty="0" smtClean="0"/>
              <a:t>This Learning </a:t>
            </a:r>
            <a:r>
              <a:rPr lang="en-US" sz="3200" dirty="0" smtClean="0"/>
              <a:t>led to </a:t>
            </a:r>
            <a:r>
              <a:rPr lang="en-US" sz="3200" dirty="0" smtClean="0"/>
              <a:t>:</a:t>
            </a:r>
            <a:endParaRPr lang="en-US" sz="3200" dirty="0" smtClean="0"/>
          </a:p>
          <a:p>
            <a:pPr marL="742950" lvl="2" indent="-342900"/>
            <a:r>
              <a:rPr lang="en-US" sz="3200" dirty="0"/>
              <a:t>P</a:t>
            </a:r>
            <a:r>
              <a:rPr lang="en-US" sz="3200" dirty="0" smtClean="0"/>
              <a:t>hilosophy (non-negotiable)</a:t>
            </a:r>
          </a:p>
          <a:p>
            <a:pPr marL="742950" lvl="2" indent="-342900"/>
            <a:r>
              <a:rPr lang="en-US" sz="3200" dirty="0" smtClean="0"/>
              <a:t>Action Steps</a:t>
            </a:r>
          </a:p>
          <a:p>
            <a:pPr marL="1200150" lvl="3" indent="-342900"/>
            <a:r>
              <a:rPr lang="en-US" sz="3200" dirty="0"/>
              <a:t>Meet need of whole child </a:t>
            </a:r>
            <a:r>
              <a:rPr lang="en-US" sz="1800" dirty="0"/>
              <a:t>(academic, behavioral)</a:t>
            </a:r>
          </a:p>
          <a:p>
            <a:pPr marL="1200150" lvl="3" indent="-342900"/>
            <a:r>
              <a:rPr lang="en-US" sz="3200" dirty="0" smtClean="0"/>
              <a:t>Planned </a:t>
            </a:r>
            <a:r>
              <a:rPr lang="en-US" sz="3200" dirty="0" smtClean="0"/>
              <a:t>school-wide RtI process</a:t>
            </a:r>
          </a:p>
          <a:p>
            <a:pPr marL="342900" lvl="1" indent="-342900">
              <a:buFont typeface="Arial" pitchFamily="34" charset="0"/>
              <a:buChar char="•"/>
            </a:pPr>
            <a:endParaRPr lang="en-US" dirty="0" smtClean="0"/>
          </a:p>
          <a:p>
            <a:pPr marL="0" indent="0">
              <a:buNone/>
            </a:pPr>
            <a:endParaRPr lang="en-US" dirty="0"/>
          </a:p>
        </p:txBody>
      </p:sp>
    </p:spTree>
    <p:extLst>
      <p:ext uri="{BB962C8B-B14F-4D97-AF65-F5344CB8AC3E}">
        <p14:creationId xmlns:p14="http://schemas.microsoft.com/office/powerpoint/2010/main" val="3371140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t>
            </a:r>
            <a:r>
              <a:rPr lang="en-US" dirty="0" smtClean="0">
                <a:effectLst/>
              </a:rPr>
              <a:t>hilosophy: Educators as </a:t>
            </a:r>
            <a:r>
              <a:rPr lang="en-US" dirty="0" smtClean="0">
                <a:effectLst/>
              </a:rPr>
              <a:t>Leaders (LLT)</a:t>
            </a:r>
            <a:endParaRPr lang="en-US" dirty="0"/>
          </a:p>
        </p:txBody>
      </p:sp>
      <p:sp>
        <p:nvSpPr>
          <p:cNvPr id="3" name="Content Placeholder 2"/>
          <p:cNvSpPr>
            <a:spLocks noGrp="1"/>
          </p:cNvSpPr>
          <p:nvPr>
            <p:ph sz="quarter" idx="1"/>
          </p:nvPr>
        </p:nvSpPr>
        <p:spPr/>
        <p:txBody>
          <a:bodyPr>
            <a:normAutofit/>
          </a:bodyPr>
          <a:lstStyle/>
          <a:p>
            <a:pPr marL="274320" lvl="1" indent="0" algn="ctr">
              <a:buNone/>
            </a:pPr>
            <a:r>
              <a:rPr lang="en-US" dirty="0" smtClean="0"/>
              <a:t>Setting of group norms “90/10 Rule</a:t>
            </a:r>
            <a:r>
              <a:rPr lang="en-US" sz="2000" dirty="0" smtClean="0"/>
              <a:t>” (</a:t>
            </a:r>
            <a:r>
              <a:rPr lang="en-US" sz="2000" dirty="0" smtClean="0"/>
              <a:t>90</a:t>
            </a:r>
            <a:r>
              <a:rPr lang="en-US" sz="2000" dirty="0"/>
              <a:t>% solution </a:t>
            </a:r>
            <a:r>
              <a:rPr lang="en-US" sz="2000" dirty="0" smtClean="0"/>
              <a:t>&amp; </a:t>
            </a:r>
            <a:r>
              <a:rPr lang="en-US" sz="2000" dirty="0" smtClean="0"/>
              <a:t>10</a:t>
            </a:r>
            <a:r>
              <a:rPr lang="en-US" sz="2000" dirty="0" smtClean="0"/>
              <a:t>% </a:t>
            </a:r>
            <a:r>
              <a:rPr lang="en-US" sz="2000" dirty="0" smtClean="0"/>
              <a:t>problem) </a:t>
            </a:r>
          </a:p>
          <a:p>
            <a:pPr marL="274320" lvl="1" indent="0" algn="ctr">
              <a:buNone/>
            </a:pPr>
            <a:r>
              <a:rPr lang="en-US" i="1" dirty="0"/>
              <a:t>Great leaders are Great Learners</a:t>
            </a:r>
            <a:r>
              <a:rPr lang="en-US" dirty="0"/>
              <a:t> </a:t>
            </a:r>
          </a:p>
          <a:p>
            <a:pPr marL="274320" lvl="1" indent="0">
              <a:buNone/>
            </a:pPr>
            <a:endParaRPr lang="en-US" dirty="0" smtClean="0"/>
          </a:p>
          <a:p>
            <a:pPr marL="274320" lvl="1" indent="0">
              <a:buNone/>
            </a:pPr>
            <a:r>
              <a:rPr lang="en-US" dirty="0" smtClean="0"/>
              <a:t>Educators: </a:t>
            </a:r>
          </a:p>
          <a:p>
            <a:pPr lvl="1"/>
            <a:r>
              <a:rPr lang="en-US" dirty="0" smtClean="0"/>
              <a:t>“The quality of an education system cannot exceed the quality of its teachers.” (Barber &amp; </a:t>
            </a:r>
            <a:r>
              <a:rPr lang="en-US" dirty="0" err="1" smtClean="0"/>
              <a:t>Mourshed</a:t>
            </a:r>
            <a:r>
              <a:rPr lang="en-US" dirty="0" smtClean="0"/>
              <a:t>, 2007) </a:t>
            </a:r>
          </a:p>
          <a:p>
            <a:pPr lvl="1"/>
            <a:r>
              <a:rPr lang="en-US" dirty="0" smtClean="0"/>
              <a:t>Leadership available to all </a:t>
            </a:r>
            <a:endParaRPr lang="en-US" b="1" dirty="0" smtClean="0">
              <a:solidFill>
                <a:srgbClr val="FFFF00"/>
              </a:solidFill>
            </a:endParaRPr>
          </a:p>
          <a:p>
            <a:pPr lvl="1"/>
            <a:r>
              <a:rPr lang="en-US" dirty="0" smtClean="0"/>
              <a:t>“Every great leader is clearly teaching and every great teacher is leading.” (Gardner, 1993)</a:t>
            </a:r>
          </a:p>
          <a:p>
            <a:pPr lvl="1"/>
            <a:r>
              <a:rPr lang="en-US" dirty="0" smtClean="0"/>
              <a:t>“</a:t>
            </a:r>
            <a:r>
              <a:rPr lang="en-US" dirty="0" smtClean="0"/>
              <a:t>Great teaching is leadership.” (Farr, 2010)</a:t>
            </a:r>
          </a:p>
          <a:p>
            <a:endParaRPr lang="en-US" dirty="0" smtClean="0"/>
          </a:p>
        </p:txBody>
      </p:sp>
    </p:spTree>
    <p:extLst>
      <p:ext uri="{BB962C8B-B14F-4D97-AF65-F5344CB8AC3E}">
        <p14:creationId xmlns:p14="http://schemas.microsoft.com/office/powerpoint/2010/main" val="3755964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0" y="533400"/>
            <a:ext cx="5235448" cy="680357"/>
          </a:xfrm>
        </p:spPr>
        <p:txBody>
          <a:bodyPr>
            <a:normAutofit fontScale="90000"/>
          </a:bodyPr>
          <a:lstStyle/>
          <a:p>
            <a:pPr algn="r"/>
            <a:r>
              <a:rPr lang="en-US" dirty="0" smtClean="0"/>
              <a:t/>
            </a:r>
            <a:br>
              <a:rPr lang="en-US" dirty="0" smtClean="0"/>
            </a:br>
            <a:r>
              <a:rPr lang="en-US" dirty="0" smtClean="0"/>
              <a:t>Building </a:t>
            </a:r>
            <a:r>
              <a:rPr lang="en-US" dirty="0" smtClean="0"/>
              <a:t>Collective </a:t>
            </a:r>
            <a:r>
              <a:rPr lang="en-US" dirty="0" smtClean="0"/>
              <a:t>Capacity</a:t>
            </a:r>
            <a:br>
              <a:rPr lang="en-US" dirty="0" smtClean="0"/>
            </a:br>
            <a:r>
              <a:rPr lang="en-US" dirty="0" smtClean="0"/>
              <a:t>(Philosophy)</a:t>
            </a:r>
            <a:r>
              <a:rPr lang="en-US" dirty="0" smtClean="0"/>
              <a:t> </a:t>
            </a:r>
            <a:endParaRPr lang="en-US" dirty="0"/>
          </a:p>
        </p:txBody>
      </p:sp>
      <p:sp>
        <p:nvSpPr>
          <p:cNvPr id="3" name="Content Placeholder 2"/>
          <p:cNvSpPr>
            <a:spLocks noGrp="1"/>
          </p:cNvSpPr>
          <p:nvPr>
            <p:ph sz="quarter" idx="1"/>
          </p:nvPr>
        </p:nvSpPr>
        <p:spPr>
          <a:xfrm>
            <a:off x="152400" y="2514600"/>
            <a:ext cx="8839200" cy="3794760"/>
          </a:xfrm>
        </p:spPr>
        <p:txBody>
          <a:bodyPr>
            <a:normAutofit/>
          </a:bodyPr>
          <a:lstStyle/>
          <a:p>
            <a:r>
              <a:rPr lang="en-US" dirty="0" smtClean="0"/>
              <a:t>Collaboration &amp; Collective Inquiry Drives Improvement</a:t>
            </a:r>
            <a:endParaRPr lang="en-US" dirty="0" smtClean="0"/>
          </a:p>
          <a:p>
            <a:pPr lvl="1"/>
            <a:r>
              <a:rPr lang="en-US" dirty="0"/>
              <a:t>P</a:t>
            </a:r>
            <a:r>
              <a:rPr lang="en-US" dirty="0" smtClean="0"/>
              <a:t>urposeful collaboration teams </a:t>
            </a:r>
          </a:p>
          <a:p>
            <a:pPr lvl="1"/>
            <a:r>
              <a:rPr lang="en-US" dirty="0" smtClean="0"/>
              <a:t>Shared experience</a:t>
            </a:r>
          </a:p>
          <a:p>
            <a:r>
              <a:rPr lang="en-US" dirty="0" smtClean="0"/>
              <a:t>Mutually </a:t>
            </a:r>
            <a:r>
              <a:rPr lang="en-US" dirty="0" smtClean="0"/>
              <a:t>A</a:t>
            </a:r>
            <a:r>
              <a:rPr lang="en-US" dirty="0" smtClean="0"/>
              <a:t>ccountable Culture</a:t>
            </a:r>
            <a:endParaRPr lang="en-US" dirty="0" smtClean="0"/>
          </a:p>
          <a:p>
            <a:r>
              <a:rPr lang="en-US" dirty="0" smtClean="0"/>
              <a:t>Built Common </a:t>
            </a:r>
            <a:r>
              <a:rPr lang="en-US" dirty="0" smtClean="0"/>
              <a:t>vocabulary/vision</a:t>
            </a:r>
          </a:p>
          <a:p>
            <a:pPr lvl="1"/>
            <a:r>
              <a:rPr lang="en-US" dirty="0" smtClean="0"/>
              <a:t>Clear on purpose and priorities of </a:t>
            </a:r>
            <a:r>
              <a:rPr lang="en-US" dirty="0" smtClean="0"/>
              <a:t>collaboration</a:t>
            </a:r>
            <a:endParaRPr lang="en-US" dirty="0" smtClean="0"/>
          </a:p>
        </p:txBody>
      </p:sp>
      <p:pic>
        <p:nvPicPr>
          <p:cNvPr id="2050" name="Picture 2" descr="https://encrypted-tbn2.gstatic.com/images?q=tbn:ANd9GcSSgTdPuGrTNKS7jbbttGqG2Y41DPrK3wnC2rO50_mM0aHdCa1vWpwFbxJ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81000"/>
            <a:ext cx="3028734"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32133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Philosophy: Student Learning</a:t>
            </a:r>
            <a:endParaRPr lang="en-US" dirty="0"/>
          </a:p>
        </p:txBody>
      </p:sp>
      <p:sp>
        <p:nvSpPr>
          <p:cNvPr id="3" name="Content Placeholder 2"/>
          <p:cNvSpPr>
            <a:spLocks noGrp="1"/>
          </p:cNvSpPr>
          <p:nvPr>
            <p:ph sz="quarter" idx="1"/>
          </p:nvPr>
        </p:nvSpPr>
        <p:spPr/>
        <p:txBody>
          <a:bodyPr/>
          <a:lstStyle/>
          <a:p>
            <a:r>
              <a:rPr lang="en-US" dirty="0" smtClean="0"/>
              <a:t>Student Learning: </a:t>
            </a:r>
          </a:p>
          <a:p>
            <a:pPr lvl="1"/>
            <a:r>
              <a:rPr lang="en-US" dirty="0" smtClean="0"/>
              <a:t>The ability of students to learn is changeable rather than fixed. (Hattie, 2009)</a:t>
            </a:r>
          </a:p>
          <a:p>
            <a:pPr lvl="1"/>
            <a:endParaRPr lang="en-US" dirty="0" smtClean="0"/>
          </a:p>
          <a:p>
            <a:pPr marL="274320" lvl="1" indent="0">
              <a:buNone/>
            </a:pPr>
            <a:endParaRPr lang="en-US" dirty="0" smtClean="0"/>
          </a:p>
          <a:p>
            <a:pPr marL="274320" lvl="1" indent="0">
              <a:buNone/>
            </a:pPr>
            <a:r>
              <a:rPr lang="en-US" dirty="0" smtClean="0"/>
              <a:t>Factor…Well planned Responsive Instruction</a:t>
            </a:r>
          </a:p>
          <a:p>
            <a:pPr marL="274320" lvl="1" indent="0">
              <a:buNone/>
            </a:pPr>
            <a:endParaRPr lang="en-US" dirty="0"/>
          </a:p>
          <a:p>
            <a:pPr marL="274320" lvl="1" indent="0">
              <a:buNone/>
            </a:pPr>
            <a:endParaRPr lang="en-US" dirty="0" smtClean="0"/>
          </a:p>
          <a:p>
            <a:pPr marL="274320" lvl="1" indent="0">
              <a:buNone/>
            </a:pPr>
            <a:endParaRPr lang="en-US" dirty="0"/>
          </a:p>
          <a:p>
            <a:pPr marL="274320" lvl="1" indent="0">
              <a:buNone/>
            </a:pPr>
            <a:r>
              <a:rPr lang="en-US" dirty="0" smtClean="0"/>
              <a:t>Group Choice???</a:t>
            </a:r>
            <a:br>
              <a:rPr lang="en-US" dirty="0" smtClean="0"/>
            </a:br>
            <a:r>
              <a:rPr lang="en-US" dirty="0" smtClean="0"/>
              <a:t>(PBIS)</a:t>
            </a:r>
            <a:endParaRPr lang="en-US" dirty="0" smtClean="0"/>
          </a:p>
        </p:txBody>
      </p:sp>
      <p:pic>
        <p:nvPicPr>
          <p:cNvPr id="1032" name="Picture 8" descr="http://learningforward.org/images/images/outcome.jpg?sfvrsn=0">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4514768"/>
            <a:ext cx="3495675" cy="2152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289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Check In</a:t>
            </a:r>
            <a:endParaRPr lang="en-US" dirty="0"/>
          </a:p>
        </p:txBody>
      </p:sp>
      <p:sp>
        <p:nvSpPr>
          <p:cNvPr id="3" name="Content Placeholder 2"/>
          <p:cNvSpPr>
            <a:spLocks noGrp="1"/>
          </p:cNvSpPr>
          <p:nvPr>
            <p:ph sz="quarter" idx="1"/>
          </p:nvPr>
        </p:nvSpPr>
        <p:spPr/>
        <p:txBody>
          <a:bodyPr/>
          <a:lstStyle/>
          <a:p>
            <a:pPr marL="0" indent="0" algn="ctr">
              <a:buNone/>
            </a:pPr>
            <a:r>
              <a:rPr lang="en-US" dirty="0" smtClean="0"/>
              <a:t>Who do we have in the room?</a:t>
            </a:r>
          </a:p>
          <a:p>
            <a:pPr marL="0" indent="0" algn="ctr">
              <a:buNone/>
            </a:pPr>
            <a:endParaRPr lang="en-US" dirty="0"/>
          </a:p>
          <a:p>
            <a:pPr marL="0" indent="0" algn="ctr">
              <a:buNone/>
            </a:pPr>
            <a:r>
              <a:rPr lang="en-US" dirty="0" smtClean="0"/>
              <a:t>What makes a good presentation to you?</a:t>
            </a:r>
          </a:p>
        </p:txBody>
      </p:sp>
    </p:spTree>
    <p:extLst>
      <p:ext uri="{BB962C8B-B14F-4D97-AF65-F5344CB8AC3E}">
        <p14:creationId xmlns:p14="http://schemas.microsoft.com/office/powerpoint/2010/main" val="5132231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t>PBIS</a:t>
            </a:r>
            <a:endParaRPr lang="en-US" sz="4800" dirty="0"/>
          </a:p>
        </p:txBody>
      </p:sp>
      <p:sp>
        <p:nvSpPr>
          <p:cNvPr id="3" name="Content Placeholder 2"/>
          <p:cNvSpPr>
            <a:spLocks noGrp="1"/>
          </p:cNvSpPr>
          <p:nvPr>
            <p:ph sz="quarter" idx="1"/>
          </p:nvPr>
        </p:nvSpPr>
        <p:spPr/>
        <p:txBody>
          <a:bodyPr/>
          <a:lstStyle/>
          <a:p>
            <a:pPr marL="0" indent="0">
              <a:buNone/>
            </a:pPr>
            <a:r>
              <a:rPr lang="en-US" sz="2800" b="1" dirty="0"/>
              <a:t>PBIS is a systemic way to approach behavior, by intentionally and explicitly teaching expectations. Appropriate behaviors are relentlessly reaffirming through multiple layers of positive reinforcement. Data is examined in a comprehensive way to inform us of the areas of need that will be addressed through teaching and re-teaching.</a:t>
            </a:r>
            <a:endParaRPr lang="en-US" sz="2800" dirty="0"/>
          </a:p>
          <a:p>
            <a:pPr marL="0" indent="0">
              <a:buNone/>
            </a:pPr>
            <a:endParaRPr lang="en-US" dirty="0"/>
          </a:p>
        </p:txBody>
      </p:sp>
    </p:spTree>
    <p:extLst>
      <p:ext uri="{BB962C8B-B14F-4D97-AF65-F5344CB8AC3E}">
        <p14:creationId xmlns:p14="http://schemas.microsoft.com/office/powerpoint/2010/main" val="10263615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RtI </a:t>
            </a:r>
            <a:r>
              <a:rPr lang="en-US" dirty="0" smtClean="0"/>
              <a:t>School wide </a:t>
            </a:r>
            <a:r>
              <a:rPr lang="en-US" dirty="0" smtClean="0"/>
              <a:t>Process</a:t>
            </a:r>
            <a:endParaRPr lang="en-US" dirty="0"/>
          </a:p>
        </p:txBody>
      </p:sp>
      <p:sp>
        <p:nvSpPr>
          <p:cNvPr id="3" name="Content Placeholder 2"/>
          <p:cNvSpPr>
            <a:spLocks noGrp="1"/>
          </p:cNvSpPr>
          <p:nvPr>
            <p:ph sz="quarter" idx="1"/>
          </p:nvPr>
        </p:nvSpPr>
        <p:spPr>
          <a:ln>
            <a:solidFill>
              <a:schemeClr val="accent1"/>
            </a:solidFill>
          </a:ln>
        </p:spPr>
        <p:txBody>
          <a:bodyPr/>
          <a:lstStyle/>
          <a:p>
            <a:pPr marL="0" indent="0" algn="ctr">
              <a:buNone/>
            </a:pPr>
            <a:r>
              <a:rPr lang="en-US" b="1" dirty="0" smtClean="0"/>
              <a:t>“BIG”</a:t>
            </a:r>
            <a:r>
              <a:rPr lang="en-US" dirty="0" smtClean="0"/>
              <a:t> </a:t>
            </a:r>
            <a:r>
              <a:rPr lang="en-US" dirty="0" smtClean="0"/>
              <a:t>RtI </a:t>
            </a:r>
            <a:r>
              <a:rPr lang="en-US" dirty="0" smtClean="0"/>
              <a:t>(system focus)</a:t>
            </a:r>
            <a:r>
              <a:rPr lang="en-US" dirty="0" smtClean="0"/>
              <a:t>	</a:t>
            </a:r>
          </a:p>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smtClean="0"/>
          </a:p>
          <a:p>
            <a:pPr marL="0" indent="0" algn="ctr">
              <a:buNone/>
            </a:pPr>
            <a:endParaRPr lang="en-US" dirty="0"/>
          </a:p>
          <a:p>
            <a:pPr marL="0" indent="0" algn="ctr">
              <a:buNone/>
            </a:pPr>
            <a:endParaRPr lang="en-US" dirty="0"/>
          </a:p>
          <a:p>
            <a:pPr marL="0" indent="0" algn="ctr">
              <a:buNone/>
            </a:pPr>
            <a:r>
              <a:rPr lang="en-US" dirty="0" smtClean="0"/>
              <a:t>“little” RtI  (Individual focus)</a:t>
            </a:r>
            <a:endParaRPr lang="en-US" i="1" dirty="0" smtClean="0"/>
          </a:p>
        </p:txBody>
      </p:sp>
      <p:pic>
        <p:nvPicPr>
          <p:cNvPr id="1026" name="Picture 2" descr="https://encrypted-tbn3.gstatic.com/images?q=tbn:ANd9GcRHcSgNokw_vdyKVHoPqrCvccnnGUJFMiwe-fctS23Aihi6Y4uraSCFRLKD">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199" y="2133600"/>
            <a:ext cx="2755445"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4123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and Leading Team (LLT</a:t>
            </a:r>
            <a:r>
              <a:rPr lang="en-US" dirty="0" smtClean="0"/>
              <a:t>) -</a:t>
            </a:r>
            <a:r>
              <a:rPr lang="en-US" dirty="0" smtClean="0">
                <a:solidFill>
                  <a:srgbClr val="FF0000"/>
                </a:solidFill>
              </a:rPr>
              <a:t>Review</a:t>
            </a:r>
            <a:endParaRPr lang="en-US" dirty="0">
              <a:solidFill>
                <a:srgbClr val="FF0000"/>
              </a:solidFill>
            </a:endParaRPr>
          </a:p>
        </p:txBody>
      </p:sp>
      <p:sp>
        <p:nvSpPr>
          <p:cNvPr id="3" name="Content Placeholder 2"/>
          <p:cNvSpPr>
            <a:spLocks noGrp="1"/>
          </p:cNvSpPr>
          <p:nvPr>
            <p:ph sz="quarter" idx="1"/>
          </p:nvPr>
        </p:nvSpPr>
        <p:spPr>
          <a:xfrm>
            <a:off x="457200" y="1371600"/>
            <a:ext cx="8229600" cy="4754563"/>
          </a:xfrm>
        </p:spPr>
        <p:txBody>
          <a:bodyPr>
            <a:normAutofit fontScale="92500" lnSpcReduction="10000"/>
          </a:bodyPr>
          <a:lstStyle/>
          <a:p>
            <a:pPr marL="342900" lvl="1" indent="-342900">
              <a:buFont typeface="Arial" pitchFamily="34" charset="0"/>
              <a:buChar char="•"/>
            </a:pPr>
            <a:r>
              <a:rPr lang="en-US" dirty="0" smtClean="0"/>
              <a:t>Voluntary membership</a:t>
            </a:r>
          </a:p>
          <a:p>
            <a:pPr marL="742950" lvl="2" indent="-342900"/>
            <a:r>
              <a:rPr lang="en-US" dirty="0" smtClean="0"/>
              <a:t>Teachers, specialists, assistants, admin</a:t>
            </a:r>
          </a:p>
          <a:p>
            <a:pPr marL="742950" lvl="2" indent="-342900"/>
            <a:r>
              <a:rPr lang="en-US" dirty="0" smtClean="0"/>
              <a:t>Lunch time meetings</a:t>
            </a:r>
          </a:p>
          <a:p>
            <a:pPr marL="742950" lvl="2" indent="-342900"/>
            <a:r>
              <a:rPr lang="en-US" dirty="0" smtClean="0"/>
              <a:t>Hired people with similar philosophy</a:t>
            </a:r>
            <a:br>
              <a:rPr lang="en-US" dirty="0" smtClean="0"/>
            </a:br>
            <a:endParaRPr lang="en-US" dirty="0" smtClean="0"/>
          </a:p>
          <a:p>
            <a:pPr marL="342900" lvl="1" indent="-342900">
              <a:buFont typeface="Arial" pitchFamily="34" charset="0"/>
              <a:buChar char="•"/>
            </a:pPr>
            <a:r>
              <a:rPr lang="en-US" dirty="0" smtClean="0"/>
              <a:t>Book Study (to build philosophical foundation): </a:t>
            </a:r>
          </a:p>
          <a:p>
            <a:pPr marL="742950" lvl="2" indent="-342900"/>
            <a:r>
              <a:rPr lang="en-US" u="sng" dirty="0" smtClean="0"/>
              <a:t>What Great Teachers Differently </a:t>
            </a:r>
            <a:r>
              <a:rPr lang="en-US" dirty="0" smtClean="0"/>
              <a:t>(Whitaker)</a:t>
            </a:r>
          </a:p>
          <a:p>
            <a:pPr marL="742950" lvl="2" indent="-342900"/>
            <a:r>
              <a:rPr lang="en-US" u="sng" dirty="0" smtClean="0"/>
              <a:t>Leaders of Learning </a:t>
            </a:r>
            <a:r>
              <a:rPr lang="en-US" dirty="0" smtClean="0"/>
              <a:t>(</a:t>
            </a:r>
            <a:r>
              <a:rPr lang="en-US" dirty="0" err="1" smtClean="0"/>
              <a:t>Dufour</a:t>
            </a:r>
            <a:r>
              <a:rPr lang="en-US" dirty="0" smtClean="0"/>
              <a:t> &amp; </a:t>
            </a:r>
            <a:r>
              <a:rPr lang="en-US" dirty="0" err="1" smtClean="0"/>
              <a:t>Marzano</a:t>
            </a:r>
            <a:r>
              <a:rPr lang="en-US" dirty="0" smtClean="0"/>
              <a:t>, 2011)</a:t>
            </a:r>
            <a:br>
              <a:rPr lang="en-US" dirty="0" smtClean="0"/>
            </a:br>
            <a:endParaRPr lang="en-US" dirty="0" smtClean="0"/>
          </a:p>
          <a:p>
            <a:pPr marL="342900" lvl="1" indent="-342900">
              <a:buFont typeface="Arial" pitchFamily="34" charset="0"/>
              <a:buChar char="•"/>
            </a:pPr>
            <a:r>
              <a:rPr lang="en-US" dirty="0" smtClean="0"/>
              <a:t>Learning led to </a:t>
            </a:r>
          </a:p>
          <a:p>
            <a:pPr marL="742950" lvl="2" indent="-342900"/>
            <a:r>
              <a:rPr lang="en-US" dirty="0"/>
              <a:t>P</a:t>
            </a:r>
            <a:r>
              <a:rPr lang="en-US" dirty="0" smtClean="0"/>
              <a:t>hilosophy (non-negotiable)</a:t>
            </a:r>
          </a:p>
          <a:p>
            <a:pPr marL="742950" lvl="2" indent="-342900"/>
            <a:r>
              <a:rPr lang="en-US" dirty="0" smtClean="0"/>
              <a:t>Action Steps</a:t>
            </a:r>
          </a:p>
          <a:p>
            <a:pPr marL="1200150" lvl="3" indent="-342900"/>
            <a:r>
              <a:rPr lang="en-US" dirty="0"/>
              <a:t>Meet need of whole child (academic, behavioral)</a:t>
            </a:r>
          </a:p>
          <a:p>
            <a:pPr marL="1200150" lvl="3" indent="-342900"/>
            <a:r>
              <a:rPr lang="en-US" dirty="0" smtClean="0"/>
              <a:t>Planned </a:t>
            </a:r>
            <a:r>
              <a:rPr lang="en-US" dirty="0" smtClean="0"/>
              <a:t>school-wide RtI process</a:t>
            </a:r>
          </a:p>
          <a:p>
            <a:pPr marL="342900" lvl="1" indent="-342900">
              <a:buFont typeface="Arial" pitchFamily="34" charset="0"/>
              <a:buChar char="•"/>
            </a:pPr>
            <a:endParaRPr lang="en-US" dirty="0" smtClean="0"/>
          </a:p>
          <a:p>
            <a:pPr marL="0" indent="0">
              <a:buNone/>
            </a:pPr>
            <a:endParaRPr lang="en-US" dirty="0"/>
          </a:p>
        </p:txBody>
      </p:sp>
    </p:spTree>
    <p:extLst>
      <p:ext uri="{BB962C8B-B14F-4D97-AF65-F5344CB8AC3E}">
        <p14:creationId xmlns:p14="http://schemas.microsoft.com/office/powerpoint/2010/main" val="3470684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RtI</a:t>
            </a:r>
            <a:r>
              <a:rPr lang="en-US" dirty="0" smtClean="0"/>
              <a:t> School-wide Process</a:t>
            </a:r>
            <a:endParaRPr lang="en-US" dirty="0"/>
          </a:p>
        </p:txBody>
      </p:sp>
      <p:sp>
        <p:nvSpPr>
          <p:cNvPr id="3" name="Content Placeholder 2"/>
          <p:cNvSpPr>
            <a:spLocks noGrp="1"/>
          </p:cNvSpPr>
          <p:nvPr>
            <p:ph sz="quarter" idx="1"/>
          </p:nvPr>
        </p:nvSpPr>
        <p:spPr>
          <a:ln>
            <a:solidFill>
              <a:schemeClr val="accent1"/>
            </a:solidFill>
          </a:ln>
        </p:spPr>
        <p:txBody>
          <a:bodyPr/>
          <a:lstStyle/>
          <a:p>
            <a:pPr marL="0" indent="0" algn="ctr">
              <a:buNone/>
            </a:pPr>
            <a:r>
              <a:rPr lang="en-US" dirty="0" smtClean="0"/>
              <a:t>A system of “Multi Layered </a:t>
            </a:r>
            <a:r>
              <a:rPr lang="en-US" dirty="0"/>
              <a:t>S</a:t>
            </a:r>
            <a:r>
              <a:rPr lang="en-US" dirty="0" smtClean="0"/>
              <a:t>upports”</a:t>
            </a:r>
          </a:p>
          <a:p>
            <a:pPr marL="0" indent="0" algn="ctr">
              <a:buNone/>
            </a:pPr>
            <a:endParaRPr lang="en-US" dirty="0" smtClean="0"/>
          </a:p>
          <a:p>
            <a:pPr marL="0" indent="0" algn="ctr">
              <a:buNone/>
            </a:pPr>
            <a:r>
              <a:rPr lang="en-US" dirty="0" smtClean="0"/>
              <a:t>Universal Curriculum (CCSS)</a:t>
            </a:r>
            <a:br>
              <a:rPr lang="en-US" dirty="0" smtClean="0"/>
            </a:br>
            <a:r>
              <a:rPr lang="en-US" dirty="0"/>
              <a:t>“Cooper Time” </a:t>
            </a:r>
            <a:r>
              <a:rPr lang="en-US" dirty="0" smtClean="0">
                <a:sym typeface="Wingdings" pitchFamily="2" charset="2"/>
              </a:rPr>
              <a:t>-</a:t>
            </a:r>
            <a:r>
              <a:rPr lang="en-US" sz="2000" dirty="0">
                <a:sym typeface="Wingdings" pitchFamily="2" charset="2"/>
              </a:rPr>
              <a:t>school </a:t>
            </a:r>
            <a:r>
              <a:rPr lang="en-US" sz="2000" dirty="0" smtClean="0">
                <a:sym typeface="Wingdings" pitchFamily="2" charset="2"/>
              </a:rPr>
              <a:t>wide enrichment teams</a:t>
            </a:r>
            <a:endParaRPr lang="en-US" sz="2000" dirty="0"/>
          </a:p>
          <a:p>
            <a:pPr marL="0" indent="0" algn="ctr">
              <a:buNone/>
            </a:pPr>
            <a:r>
              <a:rPr lang="en-US" dirty="0" smtClean="0"/>
              <a:t>Flex Time: </a:t>
            </a:r>
            <a:r>
              <a:rPr lang="en-US" sz="2000" dirty="0" smtClean="0"/>
              <a:t>grade level response to student learning</a:t>
            </a:r>
          </a:p>
          <a:p>
            <a:pPr marL="0" indent="0" algn="ctr">
              <a:buNone/>
            </a:pPr>
            <a:r>
              <a:rPr lang="en-US" dirty="0"/>
              <a:t>SST </a:t>
            </a:r>
            <a:r>
              <a:rPr lang="en-US" sz="2000" dirty="0" smtClean="0"/>
              <a:t>individual </a:t>
            </a:r>
            <a:r>
              <a:rPr lang="en-US" sz="2000" dirty="0"/>
              <a:t>students </a:t>
            </a:r>
            <a:r>
              <a:rPr lang="en-US" sz="2000" dirty="0" smtClean="0"/>
              <a:t>need</a:t>
            </a:r>
          </a:p>
          <a:p>
            <a:pPr marL="0" indent="0" algn="ctr">
              <a:buNone/>
            </a:pPr>
            <a:r>
              <a:rPr lang="en-US" dirty="0" smtClean="0"/>
              <a:t>Intensive Interventionist </a:t>
            </a:r>
          </a:p>
          <a:p>
            <a:pPr marL="0" indent="0" algn="ctr">
              <a:buNone/>
            </a:pPr>
            <a:r>
              <a:rPr lang="en-US" dirty="0" smtClean="0"/>
              <a:t>SLD (new)</a:t>
            </a:r>
            <a:endParaRPr lang="en-US" dirty="0" smtClean="0"/>
          </a:p>
        </p:txBody>
      </p:sp>
    </p:spTree>
    <p:extLst>
      <p:ext uri="{BB962C8B-B14F-4D97-AF65-F5344CB8AC3E}">
        <p14:creationId xmlns:p14="http://schemas.microsoft.com/office/powerpoint/2010/main" val="1836420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a:t>
            </a:r>
            <a:r>
              <a:rPr lang="en-US" dirty="0"/>
              <a:t>Curriculum (CCSS)</a:t>
            </a:r>
          </a:p>
        </p:txBody>
      </p:sp>
      <p:sp>
        <p:nvSpPr>
          <p:cNvPr id="3" name="Content Placeholder 2"/>
          <p:cNvSpPr>
            <a:spLocks noGrp="1"/>
          </p:cNvSpPr>
          <p:nvPr>
            <p:ph sz="quarter" idx="1"/>
          </p:nvPr>
        </p:nvSpPr>
        <p:spPr/>
        <p:txBody>
          <a:bodyPr>
            <a:normAutofit/>
          </a:bodyPr>
          <a:lstStyle/>
          <a:p>
            <a:pPr marL="0" indent="0">
              <a:buNone/>
            </a:pPr>
            <a:r>
              <a:rPr lang="en-US" i="1" dirty="0" smtClean="0"/>
              <a:t>Student area of </a:t>
            </a:r>
            <a:r>
              <a:rPr lang="en-US" i="1" u="sng" dirty="0" smtClean="0"/>
              <a:t>need</a:t>
            </a:r>
            <a:r>
              <a:rPr lang="en-US" i="1" dirty="0" smtClean="0"/>
              <a:t>: </a:t>
            </a:r>
          </a:p>
          <a:p>
            <a:pPr marL="0" indent="0">
              <a:buNone/>
            </a:pPr>
            <a:r>
              <a:rPr lang="en-US" dirty="0" smtClean="0"/>
              <a:t>*Students </a:t>
            </a:r>
            <a:r>
              <a:rPr lang="en-US" dirty="0"/>
              <a:t>are able to use higher order thinking skills (Critical Thinking)</a:t>
            </a:r>
          </a:p>
          <a:p>
            <a:pPr marL="0" indent="0">
              <a:buNone/>
            </a:pPr>
            <a:r>
              <a:rPr lang="en-US" dirty="0" smtClean="0"/>
              <a:t>*Students </a:t>
            </a:r>
            <a:r>
              <a:rPr lang="en-US" dirty="0"/>
              <a:t>able to clearly communicate their thought/ problem solving explanation in writing </a:t>
            </a:r>
            <a:endParaRPr lang="en-US" dirty="0" smtClean="0"/>
          </a:p>
          <a:p>
            <a:pPr marL="0" indent="0">
              <a:buNone/>
            </a:pPr>
            <a:r>
              <a:rPr lang="en-US" b="1" dirty="0"/>
              <a:t>Common Core State Standards</a:t>
            </a:r>
            <a:r>
              <a:rPr lang="en-US" dirty="0"/>
              <a:t> </a:t>
            </a:r>
          </a:p>
          <a:p>
            <a:pPr marL="0" indent="0">
              <a:buNone/>
            </a:pPr>
            <a:r>
              <a:rPr lang="en-US" dirty="0"/>
              <a:t>-Grade Level Highlighter review </a:t>
            </a:r>
            <a:r>
              <a:rPr lang="en-US" sz="1600" dirty="0"/>
              <a:t>(Do  it – added rigor – new)</a:t>
            </a:r>
          </a:p>
          <a:p>
            <a:r>
              <a:rPr lang="en-US" dirty="0" smtClean="0"/>
              <a:t>4</a:t>
            </a:r>
            <a:r>
              <a:rPr lang="en-US" baseline="30000" dirty="0" smtClean="0"/>
              <a:t>th</a:t>
            </a:r>
            <a:r>
              <a:rPr lang="en-US" dirty="0" smtClean="0"/>
              <a:t> Grade example Latin/Greek roots</a:t>
            </a:r>
          </a:p>
          <a:p>
            <a:r>
              <a:rPr lang="en-US" dirty="0" smtClean="0"/>
              <a:t>Address it as…School-Grade level-Classroom</a:t>
            </a:r>
            <a:endParaRPr lang="en-US" sz="1600" dirty="0" smtClean="0"/>
          </a:p>
        </p:txBody>
      </p:sp>
    </p:spTree>
    <p:extLst>
      <p:ext uri="{BB962C8B-B14F-4D97-AF65-F5344CB8AC3E}">
        <p14:creationId xmlns:p14="http://schemas.microsoft.com/office/powerpoint/2010/main" val="21726476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Latin/Greek Roots</a:t>
            </a:r>
            <a:endParaRPr lang="en-US"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57200" y="1676400"/>
            <a:ext cx="8110330" cy="4572000"/>
          </a:xfrm>
        </p:spPr>
      </p:pic>
    </p:spTree>
    <p:extLst>
      <p:ext uri="{BB962C8B-B14F-4D97-AF65-F5344CB8AC3E}">
        <p14:creationId xmlns:p14="http://schemas.microsoft.com/office/powerpoint/2010/main" val="19997181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Latin/Greek - Pre/Suffixes </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533400" y="1752600"/>
            <a:ext cx="8110330" cy="4572000"/>
          </a:xfrm>
        </p:spPr>
      </p:pic>
    </p:spTree>
    <p:extLst>
      <p:ext uri="{BB962C8B-B14F-4D97-AF65-F5344CB8AC3E}">
        <p14:creationId xmlns:p14="http://schemas.microsoft.com/office/powerpoint/2010/main" val="3468908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“Cooper Time” </a:t>
            </a:r>
            <a:r>
              <a:rPr lang="en-US" dirty="0" smtClean="0">
                <a:sym typeface="Wingdings" pitchFamily="2" charset="2"/>
              </a:rPr>
              <a:t>-</a:t>
            </a:r>
            <a:r>
              <a:rPr lang="en-US" i="1" dirty="0" smtClean="0">
                <a:sym typeface="Wingdings" pitchFamily="2" charset="2"/>
              </a:rPr>
              <a:t>s</a:t>
            </a:r>
            <a:r>
              <a:rPr lang="en-US" sz="3600" i="1" dirty="0" smtClean="0">
                <a:sym typeface="Wingdings" pitchFamily="2" charset="2"/>
              </a:rPr>
              <a:t>chool </a:t>
            </a:r>
            <a:r>
              <a:rPr lang="en-US" sz="3600" i="1" dirty="0">
                <a:sym typeface="Wingdings" pitchFamily="2" charset="2"/>
              </a:rPr>
              <a:t>wide enrichment teams</a:t>
            </a:r>
            <a:endParaRPr lang="en-US" i="1" dirty="0"/>
          </a:p>
        </p:txBody>
      </p:sp>
      <p:sp>
        <p:nvSpPr>
          <p:cNvPr id="3" name="Content Placeholder 2"/>
          <p:cNvSpPr>
            <a:spLocks noGrp="1"/>
          </p:cNvSpPr>
          <p:nvPr>
            <p:ph sz="quarter" idx="1"/>
          </p:nvPr>
        </p:nvSpPr>
        <p:spPr>
          <a:xfrm>
            <a:off x="152400" y="1981200"/>
            <a:ext cx="8839200" cy="3276600"/>
          </a:xfrm>
        </p:spPr>
        <p:txBody>
          <a:bodyPr/>
          <a:lstStyle/>
          <a:p>
            <a:r>
              <a:rPr lang="en-US" dirty="0"/>
              <a:t>Cooper Time: </a:t>
            </a:r>
            <a:r>
              <a:rPr lang="en-US" dirty="0" smtClean="0"/>
              <a:t/>
            </a:r>
            <a:br>
              <a:rPr lang="en-US" dirty="0" smtClean="0"/>
            </a:br>
            <a:r>
              <a:rPr lang="en-US" dirty="0" smtClean="0"/>
              <a:t>	“</a:t>
            </a:r>
            <a:r>
              <a:rPr lang="en-US" dirty="0"/>
              <a:t>not letting great get in the way of good”</a:t>
            </a:r>
          </a:p>
          <a:p>
            <a:pPr marL="171450" indent="-171450">
              <a:buFont typeface="Arial" pitchFamily="34" charset="0"/>
              <a:buChar char="•"/>
            </a:pPr>
            <a:r>
              <a:rPr lang="en-US" dirty="0" smtClean="0"/>
              <a:t>Schedule time into Master Schedule</a:t>
            </a:r>
          </a:p>
          <a:p>
            <a:pPr marL="171450" indent="-171450">
              <a:buFont typeface="Arial" pitchFamily="34" charset="0"/>
              <a:buChar char="•"/>
            </a:pPr>
            <a:r>
              <a:rPr lang="en-US" dirty="0" smtClean="0"/>
              <a:t>School wide “whole student enrichment”</a:t>
            </a:r>
            <a:endParaRPr lang="en-US" dirty="0"/>
          </a:p>
          <a:p>
            <a:pPr marL="171450" indent="-171450">
              <a:buFont typeface="Arial" pitchFamily="34" charset="0"/>
              <a:buChar char="•"/>
            </a:pPr>
            <a:r>
              <a:rPr lang="en-US" dirty="0" smtClean="0"/>
              <a:t>In 2013-14 Moving to: </a:t>
            </a:r>
            <a:br>
              <a:rPr lang="en-US" dirty="0" smtClean="0"/>
            </a:br>
            <a:r>
              <a:rPr lang="en-US" dirty="0" smtClean="0"/>
              <a:t>	Enrichment teams &amp; Increased Collaboration</a:t>
            </a:r>
            <a:endParaRPr lang="en-US" dirty="0"/>
          </a:p>
          <a:p>
            <a:endParaRPr lang="en-US" dirty="0"/>
          </a:p>
        </p:txBody>
      </p:sp>
    </p:spTree>
    <p:extLst>
      <p:ext uri="{BB962C8B-B14F-4D97-AF65-F5344CB8AC3E}">
        <p14:creationId xmlns:p14="http://schemas.microsoft.com/office/powerpoint/2010/main" val="1143484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Flex </a:t>
            </a:r>
            <a:r>
              <a:rPr lang="en-US" dirty="0" smtClean="0"/>
              <a:t>Time</a:t>
            </a:r>
            <a:endParaRPr lang="en-US" dirty="0"/>
          </a:p>
        </p:txBody>
      </p:sp>
      <p:sp>
        <p:nvSpPr>
          <p:cNvPr id="3" name="Content Placeholder 2"/>
          <p:cNvSpPr>
            <a:spLocks noGrp="1"/>
          </p:cNvSpPr>
          <p:nvPr>
            <p:ph sz="quarter" idx="1"/>
          </p:nvPr>
        </p:nvSpPr>
        <p:spPr/>
        <p:txBody>
          <a:bodyPr>
            <a:normAutofit/>
          </a:bodyPr>
          <a:lstStyle/>
          <a:p>
            <a:r>
              <a:rPr lang="en-US" dirty="0"/>
              <a:t>G</a:t>
            </a:r>
            <a:r>
              <a:rPr lang="en-US" sz="2800" dirty="0" smtClean="0"/>
              <a:t>rade </a:t>
            </a:r>
            <a:r>
              <a:rPr lang="en-US" sz="2800" dirty="0"/>
              <a:t>level response to student </a:t>
            </a:r>
            <a:r>
              <a:rPr lang="en-US" sz="2800" dirty="0" smtClean="0"/>
              <a:t>learning </a:t>
            </a:r>
            <a:br>
              <a:rPr lang="en-US" sz="2800" dirty="0" smtClean="0"/>
            </a:br>
            <a:r>
              <a:rPr lang="en-US" sz="2800" dirty="0" smtClean="0"/>
              <a:t> 	(AM-planning time)</a:t>
            </a:r>
          </a:p>
          <a:p>
            <a:pPr marL="171450" indent="-171450">
              <a:buFont typeface="Arial" pitchFamily="34" charset="0"/>
              <a:buChar char="•"/>
            </a:pPr>
            <a:r>
              <a:rPr lang="en-US" dirty="0" smtClean="0"/>
              <a:t>30 minutes AM </a:t>
            </a:r>
            <a:r>
              <a:rPr lang="en-US" dirty="0"/>
              <a:t>&amp; </a:t>
            </a:r>
            <a:r>
              <a:rPr lang="en-US" dirty="0" smtClean="0"/>
              <a:t>PM (Literacy &amp; Math)</a:t>
            </a:r>
            <a:endParaRPr lang="en-US" dirty="0"/>
          </a:p>
          <a:p>
            <a:pPr marL="171450" indent="-171450">
              <a:buFont typeface="Arial" pitchFamily="34" charset="0"/>
              <a:buChar char="•"/>
            </a:pPr>
            <a:r>
              <a:rPr lang="en-US" dirty="0"/>
              <a:t>A</a:t>
            </a:r>
            <a:r>
              <a:rPr lang="en-US" dirty="0" smtClean="0"/>
              <a:t>dditional </a:t>
            </a:r>
            <a:r>
              <a:rPr lang="en-US" dirty="0"/>
              <a:t>support during flex time</a:t>
            </a:r>
          </a:p>
          <a:p>
            <a:pPr marL="171450" indent="-171450">
              <a:buFont typeface="Arial" pitchFamily="34" charset="0"/>
              <a:buChar char="•"/>
            </a:pPr>
            <a:r>
              <a:rPr lang="en-US" dirty="0"/>
              <a:t>Group according to students needs across grade level</a:t>
            </a:r>
          </a:p>
          <a:p>
            <a:pPr marL="0" indent="0">
              <a:buNone/>
            </a:pPr>
            <a:endParaRPr lang="en-US" dirty="0" smtClean="0"/>
          </a:p>
          <a:p>
            <a:pPr marL="0" indent="0">
              <a:buNone/>
            </a:pPr>
            <a:r>
              <a:rPr lang="en-US" i="1" dirty="0" smtClean="0"/>
              <a:t>It looks different at each </a:t>
            </a:r>
            <a:r>
              <a:rPr lang="en-US" i="1" dirty="0"/>
              <a:t>grade </a:t>
            </a:r>
            <a:r>
              <a:rPr lang="en-US" i="1" dirty="0" smtClean="0"/>
              <a:t>level based on needs</a:t>
            </a:r>
            <a:endParaRPr lang="en-US" i="1" dirty="0"/>
          </a:p>
          <a:p>
            <a:pPr marL="0" indent="0">
              <a:buNone/>
            </a:pPr>
            <a:endParaRPr lang="en-US" dirty="0"/>
          </a:p>
        </p:txBody>
      </p:sp>
    </p:spTree>
    <p:extLst>
      <p:ext uri="{BB962C8B-B14F-4D97-AF65-F5344CB8AC3E}">
        <p14:creationId xmlns:p14="http://schemas.microsoft.com/office/powerpoint/2010/main" val="24882454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SST </a:t>
            </a:r>
            <a:r>
              <a:rPr lang="en-US" sz="3600" dirty="0" smtClean="0"/>
              <a:t>Student Support Team</a:t>
            </a:r>
            <a:endParaRPr lang="en-US" dirty="0"/>
          </a:p>
        </p:txBody>
      </p:sp>
      <p:sp>
        <p:nvSpPr>
          <p:cNvPr id="3" name="Content Placeholder 2"/>
          <p:cNvSpPr>
            <a:spLocks noGrp="1"/>
          </p:cNvSpPr>
          <p:nvPr>
            <p:ph sz="quarter" idx="1"/>
          </p:nvPr>
        </p:nvSpPr>
        <p:spPr>
          <a:xfrm>
            <a:off x="228600" y="1527048"/>
            <a:ext cx="8763000" cy="4572000"/>
          </a:xfrm>
        </p:spPr>
        <p:txBody>
          <a:bodyPr>
            <a:normAutofit/>
          </a:bodyPr>
          <a:lstStyle/>
          <a:p>
            <a:pPr marL="0" indent="0">
              <a:buFont typeface="Arial" pitchFamily="34" charset="0"/>
              <a:buNone/>
            </a:pPr>
            <a:r>
              <a:rPr lang="en-US" dirty="0" smtClean="0"/>
              <a:t>RtI: Meeting individual student needs</a:t>
            </a:r>
            <a:endParaRPr lang="en-US" dirty="0"/>
          </a:p>
          <a:p>
            <a:pPr marL="171450" indent="-171450">
              <a:buFont typeface="Arial" pitchFamily="34" charset="0"/>
              <a:buChar char="•"/>
            </a:pPr>
            <a:r>
              <a:rPr lang="en-US" dirty="0"/>
              <a:t>Student exhausted universal curriculum, flex time, Cooper </a:t>
            </a:r>
            <a:r>
              <a:rPr lang="en-US" dirty="0" smtClean="0"/>
              <a:t>Time</a:t>
            </a:r>
          </a:p>
          <a:p>
            <a:pPr marL="171450" indent="-171450">
              <a:buFont typeface="Arial" pitchFamily="34" charset="0"/>
              <a:buChar char="•"/>
            </a:pPr>
            <a:r>
              <a:rPr lang="en-US" dirty="0" smtClean="0"/>
              <a:t>Academic and/or emotional/behavioral</a:t>
            </a:r>
            <a:endParaRPr lang="en-US" dirty="0"/>
          </a:p>
          <a:p>
            <a:pPr marL="171450" indent="-171450">
              <a:buFont typeface="Arial" pitchFamily="34" charset="0"/>
              <a:buChar char="•"/>
            </a:pPr>
            <a:r>
              <a:rPr lang="en-US" dirty="0" smtClean="0"/>
              <a:t>Team: Counselor, SLD, EBD, Intensive Interventionist School Psychologist, (Principal)</a:t>
            </a:r>
          </a:p>
          <a:p>
            <a:pPr marL="171450" indent="-171450">
              <a:buFont typeface="Arial" pitchFamily="34" charset="0"/>
              <a:buChar char="•"/>
            </a:pPr>
            <a:r>
              <a:rPr lang="en-US" dirty="0" smtClean="0"/>
              <a:t>Parents </a:t>
            </a:r>
          </a:p>
          <a:p>
            <a:pPr marL="0" indent="0">
              <a:buNone/>
            </a:pPr>
            <a:endParaRPr lang="en-US" dirty="0"/>
          </a:p>
        </p:txBody>
      </p:sp>
    </p:spTree>
    <p:extLst>
      <p:ext uri="{BB962C8B-B14F-4D97-AF65-F5344CB8AC3E}">
        <p14:creationId xmlns:p14="http://schemas.microsoft.com/office/powerpoint/2010/main" val="3100354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will have today</a:t>
            </a:r>
            <a:endParaRPr lang="en-US" dirty="0"/>
          </a:p>
        </p:txBody>
      </p:sp>
      <p:sp>
        <p:nvSpPr>
          <p:cNvPr id="3" name="Content Placeholder 2"/>
          <p:cNvSpPr>
            <a:spLocks noGrp="1"/>
          </p:cNvSpPr>
          <p:nvPr>
            <p:ph sz="quarter" idx="1"/>
          </p:nvPr>
        </p:nvSpPr>
        <p:spPr/>
        <p:txBody>
          <a:bodyPr>
            <a:normAutofit/>
          </a:bodyPr>
          <a:lstStyle/>
          <a:p>
            <a:r>
              <a:rPr lang="en-US" dirty="0" smtClean="0"/>
              <a:t>Back channel – </a:t>
            </a:r>
            <a:r>
              <a:rPr lang="en-US" dirty="0"/>
              <a:t>Todays </a:t>
            </a:r>
            <a:r>
              <a:rPr lang="en-US" dirty="0" smtClean="0"/>
              <a:t>meet</a:t>
            </a:r>
          </a:p>
          <a:p>
            <a:pPr lvl="1"/>
            <a:r>
              <a:rPr lang="en-US" dirty="0" smtClean="0">
                <a:hlinkClick r:id="rId2"/>
              </a:rPr>
              <a:t>http</a:t>
            </a:r>
            <a:r>
              <a:rPr lang="en-US" dirty="0">
                <a:hlinkClick r:id="rId2"/>
              </a:rPr>
              <a:t>://</a:t>
            </a:r>
            <a:r>
              <a:rPr lang="en-US" dirty="0" smtClean="0">
                <a:hlinkClick r:id="rId2"/>
              </a:rPr>
              <a:t>todaysmeet.com/AllTogether</a:t>
            </a:r>
            <a:r>
              <a:rPr lang="en-US" dirty="0" smtClean="0"/>
              <a:t> </a:t>
            </a:r>
          </a:p>
          <a:p>
            <a:pPr marL="457200" lvl="1" indent="0">
              <a:buNone/>
            </a:pPr>
            <a:r>
              <a:rPr lang="en-US" sz="2400" i="1" dirty="0" smtClean="0"/>
              <a:t>We will try to check throughout to meet your needs</a:t>
            </a:r>
          </a:p>
          <a:p>
            <a:pPr marL="457200" lvl="1" indent="0">
              <a:buNone/>
            </a:pPr>
            <a:endParaRPr lang="en-US" sz="2400" dirty="0" smtClean="0"/>
          </a:p>
          <a:p>
            <a:r>
              <a:rPr lang="en-US" dirty="0" err="1" smtClean="0"/>
              <a:t>Wikispaces</a:t>
            </a:r>
            <a:endParaRPr lang="en-US" dirty="0" smtClean="0"/>
          </a:p>
          <a:p>
            <a:pPr lvl="1"/>
            <a:r>
              <a:rPr lang="en-US" dirty="0">
                <a:hlinkClick r:id="rId3"/>
              </a:rPr>
              <a:t>http://putting-it-all-together.wikispaces.com</a:t>
            </a:r>
            <a:r>
              <a:rPr lang="en-US" dirty="0" smtClean="0">
                <a:hlinkClick r:id="rId3"/>
              </a:rPr>
              <a:t>/</a:t>
            </a:r>
            <a:r>
              <a:rPr lang="en-US" dirty="0" smtClean="0"/>
              <a:t> </a:t>
            </a:r>
            <a:br>
              <a:rPr lang="en-US" dirty="0" smtClean="0"/>
            </a:br>
            <a:r>
              <a:rPr lang="en-US" sz="2400" i="1" dirty="0" smtClean="0"/>
              <a:t>So we can stay connected after this conference, share ideas, and support each other in implementation</a:t>
            </a:r>
            <a:endParaRPr lang="en-US" sz="2400" i="1" dirty="0"/>
          </a:p>
        </p:txBody>
      </p:sp>
    </p:spTree>
    <p:extLst>
      <p:ext uri="{BB962C8B-B14F-4D97-AF65-F5344CB8AC3E}">
        <p14:creationId xmlns:p14="http://schemas.microsoft.com/office/powerpoint/2010/main" val="37170669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SLD (new</a:t>
            </a:r>
            <a:r>
              <a:rPr lang="en-US" dirty="0" smtClean="0"/>
              <a:t>)</a:t>
            </a:r>
            <a:endParaRPr lang="en-US" dirty="0"/>
          </a:p>
        </p:txBody>
      </p:sp>
      <p:sp>
        <p:nvSpPr>
          <p:cNvPr id="3" name="Content Placeholder 2"/>
          <p:cNvSpPr>
            <a:spLocks noGrp="1"/>
          </p:cNvSpPr>
          <p:nvPr>
            <p:ph sz="quarter" idx="1"/>
          </p:nvPr>
        </p:nvSpPr>
        <p:spPr/>
        <p:txBody>
          <a:bodyPr/>
          <a:lstStyle/>
          <a:p>
            <a:pPr marL="0" indent="0">
              <a:buFont typeface="Arial" pitchFamily="34" charset="0"/>
              <a:buNone/>
            </a:pPr>
            <a:r>
              <a:rPr lang="en-US" dirty="0" smtClean="0"/>
              <a:t>RtI </a:t>
            </a:r>
            <a:r>
              <a:rPr lang="en-US" dirty="0"/>
              <a:t>process </a:t>
            </a:r>
            <a:r>
              <a:rPr lang="en-US" dirty="0" smtClean="0"/>
              <a:t/>
            </a:r>
            <a:br>
              <a:rPr lang="en-US" dirty="0" smtClean="0"/>
            </a:br>
            <a:r>
              <a:rPr lang="en-US" dirty="0" smtClean="0"/>
              <a:t>	(</a:t>
            </a:r>
            <a:r>
              <a:rPr lang="en-US" dirty="0"/>
              <a:t>academic, emotional, behavioral, physical…)</a:t>
            </a:r>
          </a:p>
          <a:p>
            <a:pPr marL="171450" indent="-171450">
              <a:buFont typeface="Arial" pitchFamily="34" charset="0"/>
              <a:buChar char="•"/>
            </a:pPr>
            <a:r>
              <a:rPr lang="en-US" dirty="0"/>
              <a:t>Exhaust building RtI </a:t>
            </a:r>
            <a:r>
              <a:rPr lang="en-US" dirty="0" smtClean="0"/>
              <a:t>processes (SST)</a:t>
            </a:r>
            <a:endParaRPr lang="en-US" dirty="0"/>
          </a:p>
          <a:p>
            <a:pPr marL="171450" indent="-171450">
              <a:buFont typeface="Arial" pitchFamily="34" charset="0"/>
              <a:buChar char="•"/>
            </a:pPr>
            <a:r>
              <a:rPr lang="en-US" dirty="0"/>
              <a:t>Move to more intensive assessment</a:t>
            </a:r>
          </a:p>
          <a:p>
            <a:pPr marL="171450" indent="-171450">
              <a:buFont typeface="Arial" pitchFamily="34" charset="0"/>
              <a:buChar char="•"/>
            </a:pPr>
            <a:r>
              <a:rPr lang="en-US" dirty="0" smtClean="0"/>
              <a:t>Special </a:t>
            </a:r>
            <a:r>
              <a:rPr lang="en-US" dirty="0"/>
              <a:t>Ed </a:t>
            </a:r>
            <a:r>
              <a:rPr lang="en-US" dirty="0" smtClean="0"/>
              <a:t>qualify?</a:t>
            </a:r>
            <a:endParaRPr lang="en-US" dirty="0"/>
          </a:p>
          <a:p>
            <a:endParaRPr lang="en-US" dirty="0"/>
          </a:p>
        </p:txBody>
      </p:sp>
    </p:spTree>
    <p:extLst>
      <p:ext uri="{BB962C8B-B14F-4D97-AF65-F5344CB8AC3E}">
        <p14:creationId xmlns:p14="http://schemas.microsoft.com/office/powerpoint/2010/main" val="42429427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RtI </a:t>
            </a:r>
            <a:r>
              <a:rPr lang="en-US" i="1" dirty="0" smtClean="0"/>
              <a:t>Read Aloud</a:t>
            </a:r>
            <a:endParaRPr lang="en-US" i="1"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98579" y="1527175"/>
            <a:ext cx="8110330" cy="4572000"/>
          </a:xfrm>
        </p:spPr>
      </p:pic>
    </p:spTree>
    <p:extLst>
      <p:ext uri="{BB962C8B-B14F-4D97-AF65-F5344CB8AC3E}">
        <p14:creationId xmlns:p14="http://schemas.microsoft.com/office/powerpoint/2010/main" val="13206785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Data/Assessment </a:t>
            </a:r>
            <a:endParaRPr lang="en-US" dirty="0"/>
          </a:p>
        </p:txBody>
      </p:sp>
      <p:sp>
        <p:nvSpPr>
          <p:cNvPr id="3" name="Content Placeholder 2"/>
          <p:cNvSpPr>
            <a:spLocks noGrp="1"/>
          </p:cNvSpPr>
          <p:nvPr>
            <p:ph sz="quarter" idx="1"/>
          </p:nvPr>
        </p:nvSpPr>
        <p:spPr/>
        <p:txBody>
          <a:bodyPr>
            <a:normAutofit/>
          </a:bodyPr>
          <a:lstStyle/>
          <a:p>
            <a:r>
              <a:rPr lang="en-US" dirty="0" smtClean="0"/>
              <a:t>Literacy</a:t>
            </a:r>
          </a:p>
          <a:p>
            <a:pPr lvl="1"/>
            <a:r>
              <a:rPr lang="en-US" dirty="0" smtClean="0"/>
              <a:t>AIMS, MAPs, Smarter Balance/WKCE</a:t>
            </a:r>
          </a:p>
          <a:p>
            <a:pPr lvl="1"/>
            <a:r>
              <a:rPr lang="en-US" dirty="0" smtClean="0"/>
              <a:t>curriculum</a:t>
            </a:r>
          </a:p>
          <a:p>
            <a:r>
              <a:rPr lang="en-US" dirty="0" smtClean="0"/>
              <a:t>Math</a:t>
            </a:r>
          </a:p>
          <a:p>
            <a:pPr lvl="1"/>
            <a:r>
              <a:rPr lang="en-US" dirty="0" smtClean="0"/>
              <a:t>AIMS, MAPs, Smarter Balance/WKCE</a:t>
            </a:r>
          </a:p>
          <a:p>
            <a:pPr lvl="1"/>
            <a:r>
              <a:rPr lang="en-US" dirty="0" smtClean="0"/>
              <a:t>curriculum</a:t>
            </a:r>
          </a:p>
          <a:p>
            <a:r>
              <a:rPr lang="en-US" dirty="0" smtClean="0"/>
              <a:t>Writing</a:t>
            </a:r>
          </a:p>
          <a:p>
            <a:pPr lvl="1"/>
            <a:r>
              <a:rPr lang="en-US" dirty="0" smtClean="0"/>
              <a:t>District created CCSS </a:t>
            </a:r>
            <a:r>
              <a:rPr lang="en-US" dirty="0" smtClean="0"/>
              <a:t>rubrics</a:t>
            </a:r>
          </a:p>
          <a:p>
            <a:r>
              <a:rPr lang="en-US" dirty="0" smtClean="0"/>
              <a:t>Emotional/Behavioral</a:t>
            </a:r>
          </a:p>
          <a:p>
            <a:pPr lvl="1"/>
            <a:r>
              <a:rPr lang="en-US" dirty="0" smtClean="0"/>
              <a:t>PBIS (CICO, ODR)</a:t>
            </a:r>
            <a:endParaRPr lang="en-US" dirty="0"/>
          </a:p>
        </p:txBody>
      </p:sp>
    </p:spTree>
    <p:extLst>
      <p:ext uri="{BB962C8B-B14F-4D97-AF65-F5344CB8AC3E}">
        <p14:creationId xmlns:p14="http://schemas.microsoft.com/office/powerpoint/2010/main" val="31678960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Leading…</a:t>
            </a:r>
            <a:endParaRPr lang="en-US" dirty="0"/>
          </a:p>
        </p:txBody>
      </p:sp>
      <p:sp>
        <p:nvSpPr>
          <p:cNvPr id="3" name="Content Placeholder 2"/>
          <p:cNvSpPr>
            <a:spLocks noGrp="1"/>
          </p:cNvSpPr>
          <p:nvPr>
            <p:ph sz="quarter" idx="1"/>
          </p:nvPr>
        </p:nvSpPr>
        <p:spPr/>
        <p:txBody>
          <a:bodyPr>
            <a:normAutofit/>
          </a:bodyPr>
          <a:lstStyle/>
          <a:p>
            <a:pPr marL="0" indent="0">
              <a:buNone/>
            </a:pPr>
            <a:r>
              <a:rPr lang="en-US" i="1" dirty="0" smtClean="0"/>
              <a:t>“Don’t ask it you are leading. You are.</a:t>
            </a:r>
          </a:p>
          <a:p>
            <a:pPr marL="0" indent="0">
              <a:buNone/>
            </a:pPr>
            <a:r>
              <a:rPr lang="en-US" i="1" dirty="0"/>
              <a:t>	</a:t>
            </a:r>
            <a:r>
              <a:rPr lang="en-US" i="1" dirty="0" smtClean="0"/>
              <a:t>Don’t ask if you will make a difference. You will.</a:t>
            </a:r>
          </a:p>
          <a:p>
            <a:pPr marL="0" indent="0">
              <a:buNone/>
            </a:pPr>
            <a:r>
              <a:rPr lang="en-US" i="1" dirty="0" smtClean="0"/>
              <a:t>The question is…</a:t>
            </a:r>
          </a:p>
          <a:p>
            <a:pPr marL="0" indent="0">
              <a:buNone/>
            </a:pPr>
            <a:r>
              <a:rPr lang="en-US" b="1" i="1" dirty="0" smtClean="0"/>
              <a:t>What kind of leader will you be, and what kind 	of difference will you make?”</a:t>
            </a:r>
            <a:endParaRPr lang="en-US" b="1" i="1" dirty="0" smtClean="0"/>
          </a:p>
          <a:p>
            <a:pPr marL="0" indent="0">
              <a:buNone/>
            </a:pPr>
            <a:endParaRPr lang="en-US" dirty="0"/>
          </a:p>
          <a:p>
            <a:pPr marL="0" indent="0">
              <a:buNone/>
            </a:pPr>
            <a:r>
              <a:rPr lang="en-US" dirty="0" smtClean="0"/>
              <a:t>			(</a:t>
            </a:r>
            <a:r>
              <a:rPr lang="en-US" dirty="0" err="1" smtClean="0"/>
              <a:t>DuFour</a:t>
            </a:r>
            <a:r>
              <a:rPr lang="en-US" dirty="0" smtClean="0"/>
              <a:t> &amp; </a:t>
            </a:r>
            <a:r>
              <a:rPr lang="en-US" dirty="0" err="1" smtClean="0"/>
              <a:t>Marzano</a:t>
            </a:r>
            <a:r>
              <a:rPr lang="en-US" dirty="0" smtClean="0"/>
              <a:t> p.208, 2011)</a:t>
            </a:r>
            <a:endParaRPr lang="en-US" dirty="0" smtClean="0"/>
          </a:p>
          <a:p>
            <a:pPr marL="0" indent="0">
              <a:buNone/>
            </a:pPr>
            <a:endParaRPr lang="en-US" dirty="0"/>
          </a:p>
        </p:txBody>
      </p:sp>
    </p:spTree>
    <p:extLst>
      <p:ext uri="{BB962C8B-B14F-4D97-AF65-F5344CB8AC3E}">
        <p14:creationId xmlns:p14="http://schemas.microsoft.com/office/powerpoint/2010/main" val="21598586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How can you build a “Responsive School” system that is </a:t>
            </a:r>
            <a:r>
              <a:rPr lang="en-US" dirty="0" smtClean="0"/>
              <a:t>equipped to </a:t>
            </a:r>
            <a:r>
              <a:rPr lang="en-US" dirty="0" smtClean="0"/>
              <a:t>handle whatever the next mandate/initiative from the nation/state/district?</a:t>
            </a:r>
          </a:p>
          <a:p>
            <a:pPr marL="0" indent="0">
              <a:buNone/>
            </a:pPr>
            <a:endParaRPr lang="en-US" dirty="0" smtClean="0"/>
          </a:p>
          <a:p>
            <a:pPr marL="0" indent="0">
              <a:buNone/>
            </a:pPr>
            <a:r>
              <a:rPr lang="en-US" dirty="0" smtClean="0"/>
              <a:t>What from today’s session will I apply in my District/School/Class to have a positive impact on learning tomorrow?</a:t>
            </a:r>
          </a:p>
          <a:p>
            <a:pPr marL="0" indent="0">
              <a:buNone/>
            </a:pPr>
            <a:endParaRPr lang="en-US" dirty="0"/>
          </a:p>
          <a:p>
            <a:pPr marL="0" indent="0">
              <a:buNone/>
            </a:pPr>
            <a:r>
              <a:rPr lang="en-US" dirty="0" smtClean="0"/>
              <a:t>*We will do a </a:t>
            </a:r>
            <a:r>
              <a:rPr lang="en-US" i="1" dirty="0" smtClean="0"/>
              <a:t>Write to Learn</a:t>
            </a:r>
            <a:r>
              <a:rPr lang="en-US" dirty="0" smtClean="0"/>
              <a:t> about this at the end of the session as a summarizer </a:t>
            </a:r>
          </a:p>
          <a:p>
            <a:pPr marL="0" indent="0">
              <a:buNone/>
            </a:pPr>
            <a:endParaRPr lang="en-US" dirty="0"/>
          </a:p>
        </p:txBody>
      </p:sp>
    </p:spTree>
    <p:extLst>
      <p:ext uri="{BB962C8B-B14F-4D97-AF65-F5344CB8AC3E}">
        <p14:creationId xmlns:p14="http://schemas.microsoft.com/office/powerpoint/2010/main" val="7588623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Resources</a:t>
            </a:r>
            <a:endParaRPr lang="en-US" dirty="0"/>
          </a:p>
        </p:txBody>
      </p:sp>
      <p:sp>
        <p:nvSpPr>
          <p:cNvPr id="3" name="Content Placeholder 2"/>
          <p:cNvSpPr>
            <a:spLocks noGrp="1"/>
          </p:cNvSpPr>
          <p:nvPr>
            <p:ph sz="quarter" idx="1"/>
          </p:nvPr>
        </p:nvSpPr>
        <p:spPr/>
        <p:txBody>
          <a:bodyPr/>
          <a:lstStyle/>
          <a:p>
            <a:r>
              <a:rPr lang="en-US" dirty="0" err="1" smtClean="0"/>
              <a:t>Dufour</a:t>
            </a:r>
            <a:r>
              <a:rPr lang="en-US" dirty="0" smtClean="0"/>
              <a:t>, R. &amp; </a:t>
            </a:r>
            <a:r>
              <a:rPr lang="en-US" dirty="0" err="1" smtClean="0"/>
              <a:t>Marzano</a:t>
            </a:r>
            <a:r>
              <a:rPr lang="en-US" dirty="0" smtClean="0"/>
              <a:t>, R. (2011). Leaders of Learning. Indiana: Solution Tree Press.</a:t>
            </a:r>
          </a:p>
          <a:p>
            <a:r>
              <a:rPr lang="en-US" dirty="0" smtClean="0"/>
              <a:t>Gardner, J. (1993). On Leadership. New York: Free Press</a:t>
            </a:r>
            <a:r>
              <a:rPr lang="en-US" dirty="0" smtClean="0"/>
              <a:t>.</a:t>
            </a:r>
          </a:p>
          <a:p>
            <a:pPr marL="274320" lvl="2" indent="-274320">
              <a:buClr>
                <a:schemeClr val="accent1"/>
              </a:buClr>
              <a:buSzPct val="85000"/>
              <a:buFont typeface="Wingdings 2"/>
              <a:buChar char=""/>
            </a:pPr>
            <a:r>
              <a:rPr lang="en-US" sz="2700" dirty="0"/>
              <a:t>Whitaker, </a:t>
            </a:r>
            <a:r>
              <a:rPr lang="en-US" sz="2700" dirty="0" smtClean="0"/>
              <a:t>T. (2009</a:t>
            </a:r>
            <a:r>
              <a:rPr lang="en-US" sz="2700" dirty="0"/>
              <a:t>) </a:t>
            </a:r>
            <a:r>
              <a:rPr lang="en-US" sz="2700" dirty="0" smtClean="0"/>
              <a:t>What </a:t>
            </a:r>
            <a:r>
              <a:rPr lang="en-US" sz="2700" dirty="0"/>
              <a:t>Great Teachers Differently </a:t>
            </a:r>
          </a:p>
          <a:p>
            <a:endParaRPr lang="en-US" dirty="0"/>
          </a:p>
        </p:txBody>
      </p:sp>
    </p:spTree>
    <p:extLst>
      <p:ext uri="{BB962C8B-B14F-4D97-AF65-F5344CB8AC3E}">
        <p14:creationId xmlns:p14="http://schemas.microsoft.com/office/powerpoint/2010/main" val="26863314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orientation</a:t>
            </a:r>
            <a:endParaRPr lang="en-US" dirty="0"/>
          </a:p>
        </p:txBody>
      </p:sp>
      <p:sp>
        <p:nvSpPr>
          <p:cNvPr id="3" name="Content Placeholder 2"/>
          <p:cNvSpPr>
            <a:spLocks noGrp="1"/>
          </p:cNvSpPr>
          <p:nvPr>
            <p:ph sz="quarter" idx="1"/>
          </p:nvPr>
        </p:nvSpPr>
        <p:spPr/>
        <p:txBody>
          <a:bodyPr/>
          <a:lstStyle/>
          <a:p>
            <a:r>
              <a:rPr lang="en-US" dirty="0" smtClean="0"/>
              <a:t>Evidence of student learning</a:t>
            </a:r>
          </a:p>
          <a:p>
            <a:pPr lvl="1"/>
            <a:r>
              <a:rPr lang="en-US" dirty="0" smtClean="0"/>
              <a:t>Aligned to CCSS</a:t>
            </a:r>
          </a:p>
          <a:p>
            <a:pPr lvl="1"/>
            <a:r>
              <a:rPr lang="en-US" dirty="0" smtClean="0"/>
              <a:t>Measurable</a:t>
            </a:r>
          </a:p>
          <a:p>
            <a:pPr lvl="1"/>
            <a:r>
              <a:rPr lang="en-US" dirty="0" smtClean="0"/>
              <a:t>Attainable</a:t>
            </a:r>
          </a:p>
          <a:p>
            <a:pPr lvl="1"/>
            <a:r>
              <a:rPr lang="en-US" dirty="0" smtClean="0"/>
              <a:t>Results oriented</a:t>
            </a:r>
          </a:p>
          <a:p>
            <a:pPr lvl="1"/>
            <a:r>
              <a:rPr lang="en-US" dirty="0" smtClean="0"/>
              <a:t>Time-bound</a:t>
            </a:r>
            <a:endParaRPr lang="en-US" dirty="0" smtClean="0"/>
          </a:p>
        </p:txBody>
      </p:sp>
    </p:spTree>
    <p:extLst>
      <p:ext uri="{BB962C8B-B14F-4D97-AF65-F5344CB8AC3E}">
        <p14:creationId xmlns:p14="http://schemas.microsoft.com/office/powerpoint/2010/main" val="27896818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sz="quarter" idx="1"/>
          </p:nvPr>
        </p:nvSpPr>
        <p:spPr>
          <a:xfrm>
            <a:off x="304800" y="2286000"/>
            <a:ext cx="8503920" cy="2892552"/>
          </a:xfrm>
        </p:spPr>
        <p:txBody>
          <a:bodyPr>
            <a:normAutofit/>
          </a:bodyPr>
          <a:lstStyle/>
          <a:p>
            <a:pPr marL="0" indent="0">
              <a:buNone/>
            </a:pPr>
            <a:r>
              <a:rPr lang="en-US" sz="2000" dirty="0"/>
              <a:t>Come learn about the structures, systems, and philosophies we used to guide us on our journey of putting together the “Responsive School” Puzzle (CCSS/RtI/PBIS/SLD/Literacy/TECH). Many schools struggle with the overwhelming number of different national, state, and district initiatives. These different initiatives do not have to be in competition with one another for our time and attention. With a comprehensive structure in place they all can work together in a cohesive system to ensure student success!</a:t>
            </a:r>
            <a:endParaRPr lang="en-US" sz="2000" dirty="0"/>
          </a:p>
        </p:txBody>
      </p:sp>
    </p:spTree>
    <p:extLst>
      <p:ext uri="{BB962C8B-B14F-4D97-AF65-F5344CB8AC3E}">
        <p14:creationId xmlns:p14="http://schemas.microsoft.com/office/powerpoint/2010/main" val="3435931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Initiatives </a:t>
            </a:r>
            <a:endParaRPr lang="en-US" dirty="0"/>
          </a:p>
        </p:txBody>
      </p:sp>
      <p:sp>
        <p:nvSpPr>
          <p:cNvPr id="3" name="Content Placeholder 2"/>
          <p:cNvSpPr>
            <a:spLocks noGrp="1"/>
          </p:cNvSpPr>
          <p:nvPr>
            <p:ph sz="quarter" idx="1"/>
          </p:nvPr>
        </p:nvSpPr>
        <p:spPr/>
        <p:txBody>
          <a:bodyPr/>
          <a:lstStyle/>
          <a:p>
            <a:pPr marL="0" indent="0" algn="ctr">
              <a:buNone/>
            </a:pPr>
            <a:r>
              <a:rPr lang="en-US" dirty="0" smtClean="0"/>
              <a:t>List them</a:t>
            </a:r>
          </a:p>
          <a:p>
            <a:endParaRPr lang="en-US" dirty="0"/>
          </a:p>
        </p:txBody>
      </p:sp>
    </p:spTree>
    <p:extLst>
      <p:ext uri="{BB962C8B-B14F-4D97-AF65-F5344CB8AC3E}">
        <p14:creationId xmlns:p14="http://schemas.microsoft.com/office/powerpoint/2010/main" val="3163131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How can you build a “Responsive School” system that is </a:t>
            </a:r>
            <a:r>
              <a:rPr lang="en-US" dirty="0" smtClean="0"/>
              <a:t>equipped to </a:t>
            </a:r>
            <a:r>
              <a:rPr lang="en-US" dirty="0" smtClean="0"/>
              <a:t>handle whatever the next mandate/initiative from the nation/state/district?</a:t>
            </a:r>
          </a:p>
          <a:p>
            <a:pPr marL="0" indent="0">
              <a:buNone/>
            </a:pPr>
            <a:endParaRPr lang="en-US" dirty="0" smtClean="0"/>
          </a:p>
          <a:p>
            <a:pPr marL="0" indent="0">
              <a:buNone/>
            </a:pPr>
            <a:r>
              <a:rPr lang="en-US" dirty="0" smtClean="0"/>
              <a:t>What from today’s session will I apply in my District/School/Class to have a positive impact on learning tomorrow?</a:t>
            </a:r>
          </a:p>
          <a:p>
            <a:pPr marL="0" indent="0">
              <a:buNone/>
            </a:pPr>
            <a:endParaRPr lang="en-US" dirty="0"/>
          </a:p>
          <a:p>
            <a:pPr marL="0" indent="0">
              <a:buNone/>
            </a:pPr>
            <a:r>
              <a:rPr lang="en-US" dirty="0" smtClean="0"/>
              <a:t>*We will do a </a:t>
            </a:r>
            <a:r>
              <a:rPr lang="en-US" i="1" dirty="0" smtClean="0"/>
              <a:t>Write to Learn</a:t>
            </a:r>
            <a:r>
              <a:rPr lang="en-US" dirty="0" smtClean="0"/>
              <a:t> about this at the end of the session as a summarizer </a:t>
            </a:r>
          </a:p>
          <a:p>
            <a:pPr marL="0" indent="0">
              <a:buNone/>
            </a:pPr>
            <a:endParaRPr lang="en-US" dirty="0"/>
          </a:p>
        </p:txBody>
      </p:sp>
    </p:spTree>
    <p:extLst>
      <p:ext uri="{BB962C8B-B14F-4D97-AF65-F5344CB8AC3E}">
        <p14:creationId xmlns:p14="http://schemas.microsoft.com/office/powerpoint/2010/main" val="3032980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911352"/>
          </a:xfrm>
        </p:spPr>
        <p:txBody>
          <a:bodyPr>
            <a:normAutofit fontScale="90000"/>
          </a:bodyPr>
          <a:lstStyle/>
          <a:p>
            <a:r>
              <a:rPr lang="en-US" dirty="0" smtClean="0"/>
              <a:t>District Snap Shot</a:t>
            </a:r>
            <a:br>
              <a:rPr lang="en-US" dirty="0" smtClean="0"/>
            </a:br>
            <a:r>
              <a:rPr lang="en-US" dirty="0" smtClean="0"/>
              <a:t>School District of Superior</a:t>
            </a:r>
            <a:endParaRPr lang="en-US" dirty="0"/>
          </a:p>
        </p:txBody>
      </p:sp>
      <p:sp>
        <p:nvSpPr>
          <p:cNvPr id="3" name="Content Placeholder 2"/>
          <p:cNvSpPr>
            <a:spLocks noGrp="1"/>
          </p:cNvSpPr>
          <p:nvPr>
            <p:ph sz="quarter" idx="1"/>
          </p:nvPr>
        </p:nvSpPr>
        <p:spPr>
          <a:xfrm>
            <a:off x="457200" y="1600200"/>
            <a:ext cx="8382000" cy="4953000"/>
          </a:xfrm>
        </p:spPr>
        <p:txBody>
          <a:bodyPr>
            <a:normAutofit/>
          </a:bodyPr>
          <a:lstStyle/>
          <a:p>
            <a:r>
              <a:rPr lang="en-US" dirty="0" smtClean="0"/>
              <a:t>5,000 Students</a:t>
            </a:r>
          </a:p>
          <a:p>
            <a:r>
              <a:rPr lang="en-US" dirty="0" smtClean="0"/>
              <a:t>350 certified staff</a:t>
            </a:r>
          </a:p>
          <a:p>
            <a:r>
              <a:rPr lang="en-US" dirty="0" smtClean="0"/>
              <a:t>SHS-1,400 / SMS 1,000 / 6 Elementary schools</a:t>
            </a:r>
          </a:p>
          <a:p>
            <a:r>
              <a:rPr lang="en-US" dirty="0" smtClean="0"/>
              <a:t>District Instructional coaches</a:t>
            </a:r>
          </a:p>
          <a:p>
            <a:r>
              <a:rPr lang="en-US" dirty="0" smtClean="0"/>
              <a:t>Building ½ time Tech. integration coaches</a:t>
            </a:r>
          </a:p>
          <a:p>
            <a:pPr marL="0" indent="0">
              <a:buNone/>
            </a:pPr>
            <a:r>
              <a:rPr lang="en-US" dirty="0" smtClean="0"/>
              <a:t>	-Effective Instructional Strategies		</a:t>
            </a:r>
            <a:br>
              <a:rPr lang="en-US" dirty="0" smtClean="0"/>
            </a:br>
            <a:r>
              <a:rPr lang="en-US" dirty="0" smtClean="0"/>
              <a:t>	-Literacy</a:t>
            </a:r>
          </a:p>
          <a:p>
            <a:pPr marL="0" indent="0">
              <a:buNone/>
            </a:pPr>
            <a:r>
              <a:rPr lang="en-US" dirty="0" smtClean="0"/>
              <a:t>	-Technology Integration		</a:t>
            </a:r>
            <a:br>
              <a:rPr lang="en-US" dirty="0" smtClean="0"/>
            </a:br>
            <a:r>
              <a:rPr lang="en-US" dirty="0" smtClean="0"/>
              <a:t>	-PBIS</a:t>
            </a:r>
            <a:endParaRPr lang="en-US" dirty="0"/>
          </a:p>
        </p:txBody>
      </p:sp>
    </p:spTree>
    <p:extLst>
      <p:ext uri="{BB962C8B-B14F-4D97-AF65-F5344CB8AC3E}">
        <p14:creationId xmlns:p14="http://schemas.microsoft.com/office/powerpoint/2010/main" val="106640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txBody>
          <a:bodyPr>
            <a:normAutofit fontScale="90000"/>
          </a:bodyPr>
          <a:lstStyle/>
          <a:p>
            <a:r>
              <a:rPr lang="en-US" dirty="0" smtClean="0"/>
              <a:t>School </a:t>
            </a:r>
            <a:r>
              <a:rPr lang="en-US" i="1" dirty="0" smtClean="0"/>
              <a:t>Snap Shot</a:t>
            </a:r>
            <a:br>
              <a:rPr lang="en-US" i="1" dirty="0" smtClean="0"/>
            </a:br>
            <a:r>
              <a:rPr lang="en-US" i="1" dirty="0" smtClean="0"/>
              <a:t>Cooper Elementary</a:t>
            </a:r>
            <a:endParaRPr lang="en-US" dirty="0"/>
          </a:p>
        </p:txBody>
      </p:sp>
      <p:sp>
        <p:nvSpPr>
          <p:cNvPr id="3" name="Content Placeholder 2"/>
          <p:cNvSpPr>
            <a:spLocks noGrp="1"/>
          </p:cNvSpPr>
          <p:nvPr>
            <p:ph sz="quarter" idx="1"/>
          </p:nvPr>
        </p:nvSpPr>
        <p:spPr/>
        <p:txBody>
          <a:bodyPr/>
          <a:lstStyle/>
          <a:p>
            <a:r>
              <a:rPr lang="en-US" dirty="0" smtClean="0"/>
              <a:t>4k-5 School (417 Students / 85 Staff Members)</a:t>
            </a:r>
          </a:p>
          <a:p>
            <a:r>
              <a:rPr lang="en-US" dirty="0" smtClean="0"/>
              <a:t>Home of 3 District Programs</a:t>
            </a:r>
          </a:p>
          <a:p>
            <a:pPr lvl="1"/>
            <a:r>
              <a:rPr lang="en-US" dirty="0" smtClean="0"/>
              <a:t>Autism </a:t>
            </a:r>
            <a:r>
              <a:rPr lang="en-US" dirty="0"/>
              <a:t>Spectrum Disorder (ASD)</a:t>
            </a:r>
          </a:p>
          <a:p>
            <a:pPr lvl="1"/>
            <a:r>
              <a:rPr lang="en-US" dirty="0"/>
              <a:t>Four year old Kindergarten (1/2 day)</a:t>
            </a:r>
          </a:p>
          <a:p>
            <a:pPr lvl="1"/>
            <a:r>
              <a:rPr lang="en-US" dirty="0"/>
              <a:t>Early childhood Special Education (3-5 year olds)</a:t>
            </a:r>
          </a:p>
          <a:p>
            <a:r>
              <a:rPr lang="en-US" dirty="0" smtClean="0"/>
              <a:t>2 </a:t>
            </a:r>
            <a:r>
              <a:rPr lang="en-US" dirty="0" smtClean="0"/>
              <a:t>years ago -16 new staff members 			(grade/school/district)</a:t>
            </a:r>
          </a:p>
          <a:p>
            <a:pPr lvl="1"/>
            <a:endParaRPr lang="en-US" dirty="0"/>
          </a:p>
        </p:txBody>
      </p:sp>
    </p:spTree>
    <p:extLst>
      <p:ext uri="{BB962C8B-B14F-4D97-AF65-F5344CB8AC3E}">
        <p14:creationId xmlns:p14="http://schemas.microsoft.com/office/powerpoint/2010/main" val="861580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and Leading Team (LLT)</a:t>
            </a:r>
            <a:endParaRPr lang="en-US" dirty="0"/>
          </a:p>
        </p:txBody>
      </p:sp>
      <p:sp>
        <p:nvSpPr>
          <p:cNvPr id="3" name="Content Placeholder 2"/>
          <p:cNvSpPr>
            <a:spLocks noGrp="1"/>
          </p:cNvSpPr>
          <p:nvPr>
            <p:ph sz="quarter" idx="1"/>
          </p:nvPr>
        </p:nvSpPr>
        <p:spPr>
          <a:xfrm>
            <a:off x="609600" y="1676400"/>
            <a:ext cx="8001000" cy="3992563"/>
          </a:xfrm>
        </p:spPr>
        <p:txBody>
          <a:bodyPr>
            <a:normAutofit/>
          </a:bodyPr>
          <a:lstStyle/>
          <a:p>
            <a:pPr marL="0" lvl="1" indent="0" algn="ctr">
              <a:buNone/>
            </a:pPr>
            <a:r>
              <a:rPr lang="en-US" sz="3200" dirty="0" smtClean="0"/>
              <a:t>Formation of the team</a:t>
            </a:r>
          </a:p>
          <a:p>
            <a:pPr marL="342900" lvl="1" indent="-342900">
              <a:buFont typeface="Arial" pitchFamily="34" charset="0"/>
              <a:buChar char="•"/>
            </a:pPr>
            <a:endParaRPr lang="en-US" sz="3200" dirty="0"/>
          </a:p>
          <a:p>
            <a:pPr marL="0" lvl="1" indent="0">
              <a:buNone/>
            </a:pPr>
            <a:r>
              <a:rPr lang="en-US" sz="4400" dirty="0" smtClean="0"/>
              <a:t>“</a:t>
            </a:r>
            <a:r>
              <a:rPr lang="en-US" sz="4400" i="1" dirty="0"/>
              <a:t>Leadership isn't about rank its about responsibility</a:t>
            </a:r>
            <a:r>
              <a:rPr lang="en-US" sz="4400" dirty="0"/>
              <a:t>” </a:t>
            </a:r>
            <a:r>
              <a:rPr lang="en-US" dirty="0"/>
              <a:t/>
            </a:r>
            <a:br>
              <a:rPr lang="en-US" dirty="0"/>
            </a:br>
            <a:r>
              <a:rPr lang="en-US" dirty="0" smtClean="0"/>
              <a:t>				(</a:t>
            </a:r>
            <a:r>
              <a:rPr lang="en-US" dirty="0" err="1"/>
              <a:t>Dufour</a:t>
            </a:r>
            <a:r>
              <a:rPr lang="en-US" dirty="0"/>
              <a:t> &amp; </a:t>
            </a:r>
            <a:r>
              <a:rPr lang="en-US" dirty="0" err="1" smtClean="0"/>
              <a:t>Marzano</a:t>
            </a:r>
            <a:r>
              <a:rPr lang="en-US" dirty="0" smtClean="0"/>
              <a:t>, 2011)</a:t>
            </a:r>
            <a:endParaRPr lang="en-US" dirty="0"/>
          </a:p>
          <a:p>
            <a:pPr marL="342900" lvl="1" indent="-342900">
              <a:buFont typeface="Arial" pitchFamily="34" charset="0"/>
              <a:buChar char="•"/>
            </a:pPr>
            <a:endParaRPr lang="en-US" dirty="0" smtClean="0"/>
          </a:p>
          <a:p>
            <a:pPr marL="0" indent="0">
              <a:buNone/>
            </a:pPr>
            <a:endParaRPr lang="en-US" dirty="0"/>
          </a:p>
        </p:txBody>
      </p:sp>
    </p:spTree>
    <p:extLst>
      <p:ext uri="{BB962C8B-B14F-4D97-AF65-F5344CB8AC3E}">
        <p14:creationId xmlns:p14="http://schemas.microsoft.com/office/powerpoint/2010/main" val="1777891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921</TotalTime>
  <Words>1666</Words>
  <Application>Microsoft Office PowerPoint</Application>
  <PresentationFormat>On-screen Show (4:3)</PresentationFormat>
  <Paragraphs>319</Paragraphs>
  <Slides>36</Slides>
  <Notes>15</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Civic</vt:lpstr>
      <vt:lpstr>Putting It All Together A Responsive School Approach</vt:lpstr>
      <vt:lpstr>Check In</vt:lpstr>
      <vt:lpstr>What we will have today</vt:lpstr>
      <vt:lpstr>Overview</vt:lpstr>
      <vt:lpstr>Initiatives </vt:lpstr>
      <vt:lpstr>Essential Question</vt:lpstr>
      <vt:lpstr>District Snap Shot School District of Superior</vt:lpstr>
      <vt:lpstr>School Snap Shot Cooper Elementary</vt:lpstr>
      <vt:lpstr>Learning and Leading Team (LLT)</vt:lpstr>
      <vt:lpstr>Learning and Leading Team (LLT)</vt:lpstr>
      <vt:lpstr>Learning and Leading Team (LLT)</vt:lpstr>
      <vt:lpstr>What Great teachers DO Differently</vt:lpstr>
      <vt:lpstr>What Great Teacher DO Differently</vt:lpstr>
      <vt:lpstr>Leaders of Learning</vt:lpstr>
      <vt:lpstr>Leaders of Learning</vt:lpstr>
      <vt:lpstr>Learning and Leading Team (LLT)</vt:lpstr>
      <vt:lpstr>Philosophy: Educators as Leaders (LLT)</vt:lpstr>
      <vt:lpstr> Building Collective Capacity (Philosophy) </vt:lpstr>
      <vt:lpstr>Philosophy: Student Learning</vt:lpstr>
      <vt:lpstr>PBIS</vt:lpstr>
      <vt:lpstr>RtI School wide Process</vt:lpstr>
      <vt:lpstr>Learning and Leading Team (LLT) -Review</vt:lpstr>
      <vt:lpstr>RtI School-wide Process</vt:lpstr>
      <vt:lpstr>Universal Curriculum (CCSS)</vt:lpstr>
      <vt:lpstr>Latin/Greek Roots</vt:lpstr>
      <vt:lpstr>Latin/Greek - Pre/Suffixes </vt:lpstr>
      <vt:lpstr>“Cooper Time” -school wide enrichment teams</vt:lpstr>
      <vt:lpstr>Flex Time</vt:lpstr>
      <vt:lpstr>SST Student Support Team</vt:lpstr>
      <vt:lpstr>SLD (new)</vt:lpstr>
      <vt:lpstr>RtI Read Aloud</vt:lpstr>
      <vt:lpstr>Data/Assessment </vt:lpstr>
      <vt:lpstr>Leading…</vt:lpstr>
      <vt:lpstr>Essential Question</vt:lpstr>
      <vt:lpstr>Resources</vt:lpstr>
      <vt:lpstr>Results orientation</vt:lpstr>
    </vt:vector>
  </TitlesOfParts>
  <Company>School District of Superior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Putting It All Together</dc:title>
  <dc:creator>Duffy, Kelly</dc:creator>
  <cp:lastModifiedBy>Brodeen, Brett</cp:lastModifiedBy>
  <cp:revision>78</cp:revision>
  <dcterms:created xsi:type="dcterms:W3CDTF">2013-06-19T18:04:03Z</dcterms:created>
  <dcterms:modified xsi:type="dcterms:W3CDTF">2013-06-20T17:31:42Z</dcterms:modified>
</cp:coreProperties>
</file>